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8.xml" ContentType="application/vnd.openxmlformats-officedocument.theme+xml"/>
  <Override PartName="/ppt/slideLayouts/slideLayout24.xml" ContentType="application/vnd.openxmlformats-officedocument.presentationml.slideLayout+xml"/>
  <Override PartName="/ppt/theme/theme9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63" r:id="rId2"/>
    <p:sldMasterId id="2147483666" r:id="rId3"/>
    <p:sldMasterId id="2147483673" r:id="rId4"/>
    <p:sldMasterId id="2147483676" r:id="rId5"/>
    <p:sldMasterId id="2147483678" r:id="rId6"/>
    <p:sldMasterId id="2147483683" r:id="rId7"/>
    <p:sldMasterId id="2147483689" r:id="rId8"/>
    <p:sldMasterId id="2147483692" r:id="rId9"/>
    <p:sldMasterId id="2147483694" r:id="rId10"/>
    <p:sldMasterId id="2147483697" r:id="rId11"/>
  </p:sldMasterIdLst>
  <p:notesMasterIdLst>
    <p:notesMasterId r:id="rId70"/>
  </p:notesMasterIdLst>
  <p:sldIdLst>
    <p:sldId id="260" r:id="rId12"/>
    <p:sldId id="278" r:id="rId13"/>
    <p:sldId id="343" r:id="rId14"/>
    <p:sldId id="344" r:id="rId15"/>
    <p:sldId id="281" r:id="rId16"/>
    <p:sldId id="286" r:id="rId17"/>
    <p:sldId id="279" r:id="rId18"/>
    <p:sldId id="347" r:id="rId19"/>
    <p:sldId id="283" r:id="rId20"/>
    <p:sldId id="282" r:id="rId21"/>
    <p:sldId id="258" r:id="rId22"/>
    <p:sldId id="277" r:id="rId23"/>
    <p:sldId id="287" r:id="rId24"/>
    <p:sldId id="261" r:id="rId25"/>
    <p:sldId id="288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289" r:id="rId38"/>
    <p:sldId id="302" r:id="rId39"/>
    <p:sldId id="301" r:id="rId40"/>
    <p:sldId id="266" r:id="rId41"/>
    <p:sldId id="303" r:id="rId42"/>
    <p:sldId id="267" r:id="rId43"/>
    <p:sldId id="317" r:id="rId44"/>
    <p:sldId id="318" r:id="rId45"/>
    <p:sldId id="319" r:id="rId46"/>
    <p:sldId id="345" r:id="rId47"/>
    <p:sldId id="320" r:id="rId48"/>
    <p:sldId id="321" r:id="rId49"/>
    <p:sldId id="322" r:id="rId50"/>
    <p:sldId id="304" r:id="rId51"/>
    <p:sldId id="305" r:id="rId52"/>
    <p:sldId id="316" r:id="rId53"/>
    <p:sldId id="338" r:id="rId54"/>
    <p:sldId id="269" r:id="rId55"/>
    <p:sldId id="284" r:id="rId56"/>
    <p:sldId id="270" r:id="rId57"/>
    <p:sldId id="327" r:id="rId58"/>
    <p:sldId id="339" r:id="rId59"/>
    <p:sldId id="315" r:id="rId60"/>
    <p:sldId id="340" r:id="rId61"/>
    <p:sldId id="328" r:id="rId62"/>
    <p:sldId id="323" r:id="rId63"/>
    <p:sldId id="324" r:id="rId64"/>
    <p:sldId id="325" r:id="rId65"/>
    <p:sldId id="346" r:id="rId66"/>
    <p:sldId id="348" r:id="rId67"/>
    <p:sldId id="271" r:id="rId68"/>
    <p:sldId id="272" r:id="rId69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192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-387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63" Type="http://schemas.openxmlformats.org/officeDocument/2006/relationships/slide" Target="slides/slide52.xml"/><Relationship Id="rId64" Type="http://schemas.openxmlformats.org/officeDocument/2006/relationships/slide" Target="slides/slide53.xml"/><Relationship Id="rId65" Type="http://schemas.openxmlformats.org/officeDocument/2006/relationships/slide" Target="slides/slide54.xml"/><Relationship Id="rId66" Type="http://schemas.openxmlformats.org/officeDocument/2006/relationships/slide" Target="slides/slide55.xml"/><Relationship Id="rId67" Type="http://schemas.openxmlformats.org/officeDocument/2006/relationships/slide" Target="slides/slide56.xml"/><Relationship Id="rId68" Type="http://schemas.openxmlformats.org/officeDocument/2006/relationships/slide" Target="slides/slide57.xml"/><Relationship Id="rId69" Type="http://schemas.openxmlformats.org/officeDocument/2006/relationships/slide" Target="slides/slide5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Relationship Id="rId56" Type="http://schemas.openxmlformats.org/officeDocument/2006/relationships/slide" Target="slides/slide45.xml"/><Relationship Id="rId57" Type="http://schemas.openxmlformats.org/officeDocument/2006/relationships/slide" Target="slides/slide46.xml"/><Relationship Id="rId58" Type="http://schemas.openxmlformats.org/officeDocument/2006/relationships/slide" Target="slides/slide47.xml"/><Relationship Id="rId59" Type="http://schemas.openxmlformats.org/officeDocument/2006/relationships/slide" Target="slides/slide4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70" Type="http://schemas.openxmlformats.org/officeDocument/2006/relationships/notesMaster" Target="notesMasters/notes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49.xml"/><Relationship Id="rId61" Type="http://schemas.openxmlformats.org/officeDocument/2006/relationships/slide" Target="slides/slide50.xml"/><Relationship Id="rId62" Type="http://schemas.openxmlformats.org/officeDocument/2006/relationships/slide" Target="slides/slide51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DEFD4-A991-0E4B-BAF8-23358798720D}" type="datetimeFigureOut">
              <a:rPr lang="en-US" smtClean="0"/>
              <a:t>14/11/17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4FCC5-B319-C24B-9347-E12678591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3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14/11/17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 dirty="0" smtClean="0"/>
              <a:t>Klicka här för att ändra format på bakgrundstexten</a:t>
            </a:r>
            <a:endParaRPr lang="sv-SE" dirty="0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14/11/17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/>
          <a:lstStyle/>
          <a:p>
            <a:fld id="{286B86AA-7580-F842-83FA-C50E2B51FCFD}" type="datetime1">
              <a:rPr lang="sv-SE" smtClean="0"/>
              <a:pPr/>
              <a:t>14/11/17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/>
          <a:lstStyle/>
          <a:p>
            <a:fld id="{8CEC639E-0CBF-9D4F-A0BA-59D31147FEB2}" type="datetime1">
              <a:rPr lang="sv-SE" smtClean="0"/>
              <a:pPr/>
              <a:t>14/11/17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/>
          <a:lstStyle/>
          <a:p>
            <a:fld id="{286B86AA-7580-F842-83FA-C50E2B51FCFD}" type="datetime1">
              <a:rPr lang="sv-SE" smtClean="0"/>
              <a:pPr/>
              <a:t>14/11/17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14/11/17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14/11/17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86AA-7580-F842-83FA-C50E2B51FCFD}" type="datetime1">
              <a:rPr lang="sv-SE" smtClean="0"/>
              <a:pPr/>
              <a:t>14/11/17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639E-0CBF-9D4F-A0BA-59D31147FEB2}" type="datetime1">
              <a:rPr lang="sv-SE" smtClean="0"/>
              <a:pPr/>
              <a:t>14/11/17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E68B-AA29-4F4A-8F77-CB89B298E5B3}" type="datetime1">
              <a:rPr lang="sv-SE" smtClean="0"/>
              <a:pPr/>
              <a:t>14/11/17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14/11/17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7A03-BAA6-2E42-929A-DDE164447BB8}" type="datetime1">
              <a:rPr lang="sv-SE" smtClean="0"/>
              <a:pPr/>
              <a:t>14/11/17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/>
          <a:lstStyle/>
          <a:p>
            <a:fld id="{286B86AA-7580-F842-83FA-C50E2B51FCFD}" type="datetime1">
              <a:rPr lang="sv-SE" smtClean="0"/>
              <a:pPr/>
              <a:t>14/11/17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14/11/17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14/11/17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14/11/17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14/11/17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14/11/17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6252870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3614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1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86AA-7580-F842-83FA-C50E2B51FCFD}" type="datetime1">
              <a:rPr lang="sv-SE" smtClean="0"/>
              <a:pPr/>
              <a:t>14/11/17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14/11/17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879880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64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sv-SE" dirty="0" smtClean="0"/>
              <a:t>Klicka här för att ändra format på bakgrundstexten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/>
          <a:lstStyle/>
          <a:p>
            <a:fld id="{286B86AA-7580-F842-83FA-C50E2B51FCFD}" type="datetime1">
              <a:rPr lang="sv-SE" smtClean="0"/>
              <a:pPr/>
              <a:t>14/11/17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14/11/17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 dirty="0" smtClean="0"/>
              <a:t>Klicka här för att ändra format på bakgrundstexten</a:t>
            </a:r>
            <a:endParaRPr lang="sv-SE" dirty="0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14/11/17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/>
          <a:lstStyle/>
          <a:p>
            <a:fld id="{286B86AA-7580-F842-83FA-C50E2B51FCFD}" type="datetime1">
              <a:rPr lang="sv-SE" smtClean="0"/>
              <a:pPr/>
              <a:t>14/11/17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14/11/17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11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theme" Target="../theme/theme3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theme" Target="../theme/theme5.xm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theme" Target="../theme/theme7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14/11/17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69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14/11/17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6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5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0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14/11/17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14/11/17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7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1" r:id="rId2"/>
    <p:sldLayoutId id="2147483682" r:id="rId3"/>
    <p:sldLayoutId id="2147483649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14/11/17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14/11/17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97DED537-10C4-8C40-8E87-51060FF45365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14/11/17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bl/canu" TargetMode="External"/><Relationship Id="rId4" Type="http://schemas.openxmlformats.org/officeDocument/2006/relationships/hyperlink" Target="http://pb-falcon.readthedocs.io/en/latest/" TargetMode="External"/><Relationship Id="rId5" Type="http://schemas.openxmlformats.org/officeDocument/2006/relationships/hyperlink" Target="https://github.com/lh3/miniasm" TargetMode="External"/><Relationship Id="rId1" Type="http://schemas.openxmlformats.org/officeDocument/2006/relationships/slideLayout" Target="../slideLayouts/slideLayout18.xml"/><Relationship Id="rId2" Type="http://schemas.openxmlformats.org/officeDocument/2006/relationships/hyperlink" Target="http://www.pacb.com/support/software-download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iokostelac/ra-integrate" TargetMode="External"/><Relationship Id="rId4" Type="http://schemas.openxmlformats.org/officeDocument/2006/relationships/hyperlink" Target="https://github.com/isovic/aracon" TargetMode="External"/><Relationship Id="rId5" Type="http://schemas.openxmlformats.org/officeDocument/2006/relationships/hyperlink" Target="https://github.com/fxia22/HINGE" TargetMode="External"/><Relationship Id="rId6" Type="http://schemas.openxmlformats.org/officeDocument/2006/relationships/hyperlink" Target="https://github.com/ruanjue/smartdenovo" TargetMode="External"/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github.com/fenderglass/ABruijn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github.com/KorfLab/Assemblathon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Long read Assembly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5300" y="6356350"/>
            <a:ext cx="2298700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/>
              <a:pPr/>
              <a:t>1</a:t>
            </a:fld>
            <a:endParaRPr lang="sv-SE"/>
          </a:p>
        </p:txBody>
      </p:sp>
      <p:pic>
        <p:nvPicPr>
          <p:cNvPr id="10" name="Picture 9" descr="logga blå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8" y="590554"/>
            <a:ext cx="1808029" cy="935708"/>
          </a:xfrm>
          <a:prstGeom prst="rect">
            <a:avLst/>
          </a:prstGeom>
        </p:spPr>
      </p:pic>
      <p:pic>
        <p:nvPicPr>
          <p:cNvPr id="11" name="Picture 10" descr="Excelerat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32" y="5435601"/>
            <a:ext cx="2706624" cy="1066800"/>
          </a:xfrm>
          <a:prstGeom prst="rect">
            <a:avLst/>
          </a:prstGeom>
        </p:spPr>
      </p:pic>
      <p:pic>
        <p:nvPicPr>
          <p:cNvPr id="12" name="Picture 11" descr="Elixi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435601"/>
            <a:ext cx="1409700" cy="10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8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Correction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873" y="6554186"/>
            <a:ext cx="4865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G. Myers. 2015. </a:t>
            </a:r>
            <a:r>
              <a:rPr lang="en-US" sz="1200" dirty="0" err="1" smtClean="0"/>
              <a:t>Dazzlerblog.wordpress.com</a:t>
            </a:r>
            <a:r>
              <a:rPr lang="en-US" sz="1200" dirty="0" smtClean="0"/>
              <a:t>. Intrinsic Quality Values</a:t>
            </a:r>
            <a:endParaRPr lang="en-US" sz="12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Structural errors</a:t>
            </a:r>
          </a:p>
          <a:p>
            <a:pPr lvl="1"/>
            <a:r>
              <a:rPr lang="en-US" dirty="0" smtClean="0"/>
              <a:t>Chimeric reads ( see </a:t>
            </a:r>
            <a:r>
              <a:rPr lang="en-US" dirty="0" err="1" smtClean="0"/>
              <a:t>Tallon</a:t>
            </a:r>
            <a:r>
              <a:rPr lang="en-US" dirty="0" smtClean="0"/>
              <a:t> et al. 2014. BMC Genomics)</a:t>
            </a:r>
          </a:p>
          <a:p>
            <a:pPr lvl="1"/>
            <a:r>
              <a:rPr lang="en-US" dirty="0" smtClean="0"/>
              <a:t>Missed or incorrectly inferred adapter</a:t>
            </a:r>
          </a:p>
          <a:p>
            <a:pPr lvl="1"/>
            <a:r>
              <a:rPr lang="en-US" dirty="0" smtClean="0"/>
              <a:t>Interference from other molecules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2"/>
          <a:srcRect l="-2698" r="-2698"/>
          <a:stretch/>
        </p:blipFill>
        <p:spPr>
          <a:xfrm>
            <a:off x="312004" y="3613725"/>
            <a:ext cx="8543861" cy="2512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187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Correction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698" r="-2698"/>
          <a:stretch/>
        </p:blipFill>
        <p:spPr>
          <a:xfrm>
            <a:off x="307886" y="1065055"/>
            <a:ext cx="8543861" cy="25124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11</a:t>
            </a:fld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3383587"/>
            <a:ext cx="7193088" cy="33378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75816" y="3488407"/>
            <a:ext cx="340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Differences per 100bp segment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102932" y="3857739"/>
            <a:ext cx="751047" cy="286373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21557" y="3873589"/>
            <a:ext cx="751047" cy="286373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7886" y="3383587"/>
            <a:ext cx="253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Likely wrong sequence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33399" y="3752919"/>
            <a:ext cx="54621" cy="302484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57973" y="3752919"/>
            <a:ext cx="27311" cy="302484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332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Correction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685" r="-4685"/>
          <a:stretch>
            <a:fillRect/>
          </a:stretch>
        </p:blipFill>
        <p:spPr>
          <a:xfrm>
            <a:off x="307886" y="1259138"/>
            <a:ext cx="8543862" cy="260844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12</a:t>
            </a:fld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15" y="3994150"/>
            <a:ext cx="7769925" cy="2474668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946413" y="1160637"/>
            <a:ext cx="669115" cy="283351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65306" y="894041"/>
            <a:ext cx="429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Missing sequence? Chimer? Break read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638649" y="3840269"/>
            <a:ext cx="3973723" cy="2317934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6425" y="6448375"/>
            <a:ext cx="354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Inserted sequence from Chimer?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69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Correction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weighted directed acyclic graph to find consensus 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13</a:t>
            </a:fld>
            <a:endParaRPr lang="sv-S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821" y="1676174"/>
            <a:ext cx="6492725" cy="5181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009" y="6470105"/>
            <a:ext cx="357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 et al. 2016. Nature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9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Popular </a:t>
            </a:r>
            <a:r>
              <a:rPr lang="en-US" dirty="0"/>
              <a:t>l</a:t>
            </a:r>
            <a:r>
              <a:rPr lang="en-US" dirty="0" smtClean="0"/>
              <a:t>ong read assemblers:</a:t>
            </a:r>
          </a:p>
          <a:p>
            <a:pPr lvl="1"/>
            <a:r>
              <a:rPr lang="en-US" dirty="0" smtClean="0"/>
              <a:t>HGAP (</a:t>
            </a:r>
            <a:r>
              <a:rPr lang="en-US" dirty="0" err="1" smtClean="0"/>
              <a:t>PacBio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Limited to genomes &lt; 200MB</a:t>
            </a:r>
          </a:p>
          <a:p>
            <a:pPr lvl="2"/>
            <a:r>
              <a:rPr lang="en-US" dirty="0">
                <a:hlinkClick r:id="rId2"/>
              </a:rPr>
              <a:t>http://www.pacb.com/support/software-downloads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err="1" smtClean="0"/>
              <a:t>Canu</a:t>
            </a:r>
            <a:r>
              <a:rPr lang="en-US" dirty="0" smtClean="0"/>
              <a:t> (</a:t>
            </a:r>
            <a:r>
              <a:rPr lang="en-US" dirty="0" err="1" smtClean="0"/>
              <a:t>PacBio</a:t>
            </a:r>
            <a:r>
              <a:rPr lang="en-US" dirty="0" smtClean="0"/>
              <a:t>, </a:t>
            </a:r>
            <a:r>
              <a:rPr lang="en-US" dirty="0" err="1" smtClean="0"/>
              <a:t>Nanopore</a:t>
            </a:r>
            <a:r>
              <a:rPr lang="en-US" dirty="0"/>
              <a:t>)</a:t>
            </a:r>
            <a:endParaRPr lang="en-US" dirty="0" smtClean="0"/>
          </a:p>
          <a:p>
            <a:pPr lvl="2"/>
            <a:r>
              <a:rPr lang="en-US" dirty="0" smtClean="0"/>
              <a:t>Any size genome</a:t>
            </a:r>
          </a:p>
          <a:p>
            <a:pPr lvl="2"/>
            <a:r>
              <a:rPr lang="en-US" dirty="0">
                <a:hlinkClick r:id="rId3"/>
              </a:rPr>
              <a:t>https://github.com/marbl/</a:t>
            </a:r>
            <a:r>
              <a:rPr lang="en-US" dirty="0" smtClean="0">
                <a:hlinkClick r:id="rId3"/>
              </a:rPr>
              <a:t>canu</a:t>
            </a:r>
            <a:endParaRPr lang="en-US" dirty="0" smtClean="0"/>
          </a:p>
          <a:p>
            <a:pPr lvl="1"/>
            <a:r>
              <a:rPr lang="en-US" dirty="0" smtClean="0"/>
              <a:t>Falcon (</a:t>
            </a:r>
            <a:r>
              <a:rPr lang="en-US" dirty="0" err="1" smtClean="0"/>
              <a:t>PacBio</a:t>
            </a:r>
            <a:r>
              <a:rPr lang="en-US" dirty="0" smtClean="0"/>
              <a:t>, </a:t>
            </a:r>
            <a:r>
              <a:rPr lang="en-US" dirty="0" err="1" smtClean="0"/>
              <a:t>Nanopore</a:t>
            </a:r>
            <a:r>
              <a:rPr lang="en-US" dirty="0" smtClean="0"/>
              <a:t>?)</a:t>
            </a:r>
            <a:endParaRPr lang="en-US" dirty="0"/>
          </a:p>
          <a:p>
            <a:pPr lvl="2"/>
            <a:r>
              <a:rPr lang="en-US" dirty="0" smtClean="0"/>
              <a:t>Small and medium sized genomes, Diploid aware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http://pb-falcon.readthedocs.io/en/latest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err="1" smtClean="0"/>
              <a:t>Miniasm</a:t>
            </a:r>
            <a:r>
              <a:rPr lang="en-US" dirty="0" smtClean="0"/>
              <a:t> (</a:t>
            </a:r>
            <a:r>
              <a:rPr lang="en-US" dirty="0" err="1" smtClean="0"/>
              <a:t>PacBio</a:t>
            </a:r>
            <a:r>
              <a:rPr lang="en-US" dirty="0" smtClean="0"/>
              <a:t>, </a:t>
            </a:r>
            <a:r>
              <a:rPr lang="en-US" dirty="0" err="1" smtClean="0"/>
              <a:t>Nanopore</a:t>
            </a:r>
            <a:r>
              <a:rPr lang="en-US" dirty="0"/>
              <a:t>)</a:t>
            </a:r>
            <a:endParaRPr lang="en-US" dirty="0" smtClean="0"/>
          </a:p>
          <a:p>
            <a:pPr lvl="2"/>
            <a:r>
              <a:rPr lang="en-US" dirty="0" smtClean="0"/>
              <a:t>Any size genomes</a:t>
            </a:r>
          </a:p>
          <a:p>
            <a:pPr lvl="2"/>
            <a:r>
              <a:rPr lang="en-US" dirty="0">
                <a:hlinkClick r:id="rId5"/>
              </a:rPr>
              <a:t>https://github.com/lh3/</a:t>
            </a:r>
            <a:r>
              <a:rPr lang="en-US" dirty="0" smtClean="0">
                <a:hlinkClick r:id="rId5"/>
              </a:rPr>
              <a:t>miniasm</a:t>
            </a:r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88913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HGAP</a:t>
            </a:r>
            <a:endParaRPr lang="en-US" dirty="0"/>
          </a:p>
        </p:txBody>
      </p:sp>
      <p:pic>
        <p:nvPicPr>
          <p:cNvPr id="6" name="Content Placeholder 5" descr="HGAP_preassemb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452" b="-4245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15</a:t>
            </a:fld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307885" y="6463750"/>
            <a:ext cx="4249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Slides from </a:t>
            </a:r>
            <a:r>
              <a:rPr lang="en-US" sz="1200" dirty="0" err="1" smtClean="0"/>
              <a:t>PacBio</a:t>
            </a:r>
            <a:r>
              <a:rPr lang="en-US" sz="1200" dirty="0" smtClean="0"/>
              <a:t>: BFX_Workshop_Oct_2014_Final-lh.pdf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9544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HGAP</a:t>
            </a:r>
            <a:endParaRPr lang="en-US" dirty="0"/>
          </a:p>
        </p:txBody>
      </p:sp>
      <p:pic>
        <p:nvPicPr>
          <p:cNvPr id="5" name="Content Placeholder 4" descr="HGAP_assemb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11" b="-1911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50713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HGAP</a:t>
            </a:r>
            <a:endParaRPr lang="en-US" dirty="0"/>
          </a:p>
        </p:txBody>
      </p:sp>
      <p:pic>
        <p:nvPicPr>
          <p:cNvPr id="5" name="Content Placeholder 4" descr="HGAP_polis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019" b="-19019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873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HGAP</a:t>
            </a:r>
            <a:endParaRPr lang="en-US" dirty="0"/>
          </a:p>
        </p:txBody>
      </p:sp>
      <p:pic>
        <p:nvPicPr>
          <p:cNvPr id="5" name="Content Placeholder 4" descr="HGAP_impor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09" b="-12209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90801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HGAP</a:t>
            </a:r>
            <a:endParaRPr lang="en-US" dirty="0"/>
          </a:p>
        </p:txBody>
      </p:sp>
      <p:pic>
        <p:nvPicPr>
          <p:cNvPr id="5" name="Content Placeholder 4" descr="HGAP_import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02" r="-1600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2676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main protocols for long read technologies</a:t>
            </a:r>
          </a:p>
          <a:p>
            <a:r>
              <a:rPr lang="en-US" dirty="0" smtClean="0"/>
              <a:t>The error </a:t>
            </a:r>
            <a:r>
              <a:rPr lang="en-US" dirty="0"/>
              <a:t>p</a:t>
            </a:r>
            <a:r>
              <a:rPr lang="en-US" dirty="0" smtClean="0"/>
              <a:t>rofile of long reads</a:t>
            </a:r>
          </a:p>
          <a:p>
            <a:r>
              <a:rPr lang="en-US" dirty="0" smtClean="0"/>
              <a:t>Methods of read correction</a:t>
            </a:r>
          </a:p>
          <a:p>
            <a:pPr lvl="1"/>
            <a:r>
              <a:rPr lang="en-US" dirty="0" smtClean="0"/>
              <a:t>Correction with short reads</a:t>
            </a:r>
          </a:p>
          <a:p>
            <a:pPr lvl="1"/>
            <a:r>
              <a:rPr lang="en-US" dirty="0" smtClean="0"/>
              <a:t>Correction using long reads</a:t>
            </a:r>
          </a:p>
          <a:p>
            <a:r>
              <a:rPr lang="en-US" dirty="0" smtClean="0"/>
              <a:t>Assembly Tools</a:t>
            </a:r>
          </a:p>
          <a:p>
            <a:r>
              <a:rPr lang="en-US" dirty="0" smtClean="0"/>
              <a:t>Assembly Diagnostics</a:t>
            </a:r>
          </a:p>
          <a:p>
            <a:r>
              <a:rPr lang="en-US" dirty="0" smtClean="0"/>
              <a:t>Assembly Polishing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0799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HGAP</a:t>
            </a:r>
            <a:endParaRPr lang="en-US" dirty="0"/>
          </a:p>
        </p:txBody>
      </p:sp>
      <p:pic>
        <p:nvPicPr>
          <p:cNvPr id="5" name="Content Placeholder 4" descr="HGAP_import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96" r="-1079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344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HGAP</a:t>
            </a:r>
            <a:endParaRPr lang="en-US" dirty="0"/>
          </a:p>
        </p:txBody>
      </p:sp>
      <p:pic>
        <p:nvPicPr>
          <p:cNvPr id="5" name="Content Placeholder 4" descr="HGAP_import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6" b="982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8105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HGAP</a:t>
            </a:r>
            <a:endParaRPr lang="en-US" dirty="0"/>
          </a:p>
        </p:txBody>
      </p:sp>
      <p:pic>
        <p:nvPicPr>
          <p:cNvPr id="5" name="Content Placeholder 4" descr="HGAP_smrt_assembl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08" b="-1270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2880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HGAP</a:t>
            </a:r>
            <a:endParaRPr lang="en-US" dirty="0"/>
          </a:p>
        </p:txBody>
      </p:sp>
      <p:pic>
        <p:nvPicPr>
          <p:cNvPr id="5" name="Content Placeholder 4" descr="HGAP_smrt_assembly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2" r="-384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4426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HGAP</a:t>
            </a:r>
            <a:endParaRPr lang="en-US" dirty="0"/>
          </a:p>
        </p:txBody>
      </p:sp>
      <p:pic>
        <p:nvPicPr>
          <p:cNvPr id="5" name="Content Placeholder 4" descr="HGAP_smrt_assembly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4" r="-180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4922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HGAP</a:t>
            </a:r>
            <a:endParaRPr lang="en-US" dirty="0"/>
          </a:p>
        </p:txBody>
      </p:sp>
      <p:pic>
        <p:nvPicPr>
          <p:cNvPr id="5" name="Content Placeholder 4" descr="HGAP_smrt_assembly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3" r="-102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5813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HGAP</a:t>
            </a:r>
            <a:endParaRPr lang="en-US" dirty="0"/>
          </a:p>
        </p:txBody>
      </p:sp>
      <p:pic>
        <p:nvPicPr>
          <p:cNvPr id="5" name="Content Placeholder 4" descr="HGAP_smrt_assembly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0" r="-1350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330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HGAP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Running HGAP (Command line)</a:t>
            </a:r>
          </a:p>
          <a:p>
            <a:pPr lvl="1"/>
            <a:r>
              <a:rPr lang="en-US" dirty="0" smtClean="0"/>
              <a:t>Install SMRT Analysis software</a:t>
            </a:r>
          </a:p>
          <a:p>
            <a:pPr lvl="1"/>
            <a:r>
              <a:rPr lang="en-US" dirty="0" smtClean="0"/>
              <a:t>Make a HGAP assembly job using the SMRT portal and save.</a:t>
            </a:r>
          </a:p>
          <a:p>
            <a:pPr lvl="1"/>
            <a:r>
              <a:rPr lang="en-US" dirty="0" smtClean="0"/>
              <a:t>Save the </a:t>
            </a:r>
            <a:r>
              <a:rPr lang="en-US" dirty="0" err="1" smtClean="0"/>
              <a:t>settings.xml</a:t>
            </a:r>
            <a:r>
              <a:rPr lang="en-US" dirty="0" smtClean="0"/>
              <a:t> file as </a:t>
            </a:r>
            <a:r>
              <a:rPr lang="en-US" dirty="0" err="1" smtClean="0"/>
              <a:t>HGAP_protocol.xml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27</a:t>
            </a:fld>
            <a:endParaRPr lang="sv-SE"/>
          </a:p>
        </p:txBody>
      </p:sp>
      <p:pic>
        <p:nvPicPr>
          <p:cNvPr id="5" name="Picture 4" descr="HGAP_directoryst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08" y="2658407"/>
            <a:ext cx="5611861" cy="406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66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HGAP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86" y="1173870"/>
            <a:ext cx="8543861" cy="5547605"/>
          </a:xfrm>
        </p:spPr>
        <p:txBody>
          <a:bodyPr>
            <a:normAutofit/>
          </a:bodyPr>
          <a:lstStyle/>
          <a:p>
            <a:r>
              <a:rPr lang="en-US" dirty="0" smtClean="0"/>
              <a:t>Running HGAP (Command line) cont’d.</a:t>
            </a:r>
          </a:p>
          <a:p>
            <a:pPr lvl="1"/>
            <a:r>
              <a:rPr lang="en-US" dirty="0" smtClean="0"/>
              <a:t>Modify Genome size in </a:t>
            </a:r>
            <a:r>
              <a:rPr lang="en-US" dirty="0" err="1" smtClean="0"/>
              <a:t>HGAP_protocol.xml</a:t>
            </a:r>
            <a:endParaRPr lang="en-US" dirty="0" smtClean="0"/>
          </a:p>
          <a:p>
            <a:pPr lvl="2"/>
            <a:r>
              <a:rPr lang="en-US" dirty="0" smtClean="0"/>
              <a:t>&lt;</a:t>
            </a:r>
            <a:r>
              <a:rPr lang="en-US" dirty="0" err="1" smtClean="0"/>
              <a:t>param</a:t>
            </a:r>
            <a:r>
              <a:rPr lang="en-US" dirty="0" smtClean="0"/>
              <a:t> name=“</a:t>
            </a:r>
            <a:r>
              <a:rPr lang="en-US" dirty="0" err="1" smtClean="0"/>
              <a:t>genomeSize</a:t>
            </a:r>
            <a:r>
              <a:rPr lang="en-US" dirty="0" smtClean="0"/>
              <a:t>” label=“Genome Size (</a:t>
            </a:r>
            <a:r>
              <a:rPr lang="en-US" dirty="0" err="1" smtClean="0"/>
              <a:t>bp</a:t>
            </a:r>
            <a:r>
              <a:rPr lang="en-US" dirty="0" smtClean="0"/>
              <a:t>)”&gt;</a:t>
            </a:r>
            <a:br>
              <a:rPr lang="en-US" dirty="0" smtClean="0"/>
            </a:br>
            <a:r>
              <a:rPr lang="en-US" dirty="0" smtClean="0"/>
              <a:t>		&lt;value&gt;5000000&lt;/value&gt;</a:t>
            </a:r>
          </a:p>
          <a:p>
            <a:pPr lvl="1"/>
            <a:r>
              <a:rPr lang="en-US" dirty="0" smtClean="0"/>
              <a:t>Source the SMRT analysis environment</a:t>
            </a:r>
          </a:p>
          <a:p>
            <a:pPr lvl="2"/>
            <a:r>
              <a:rPr lang="en-US" dirty="0" smtClean="0"/>
              <a:t>source /path/to/</a:t>
            </a:r>
            <a:r>
              <a:rPr lang="en-US" dirty="0" err="1"/>
              <a:t>smrtanalysis</a:t>
            </a:r>
            <a:r>
              <a:rPr lang="en-US" dirty="0"/>
              <a:t>/install/smrtanalysis_2.3.0.140936/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setup.sh</a:t>
            </a:r>
            <a:endParaRPr lang="en-US" dirty="0" smtClean="0"/>
          </a:p>
          <a:p>
            <a:pPr lvl="1"/>
            <a:r>
              <a:rPr lang="en-US" dirty="0" smtClean="0"/>
              <a:t>Add the full paths of your raw data (*.bax.h5) into an </a:t>
            </a:r>
            <a:r>
              <a:rPr lang="en-US" dirty="0" err="1" smtClean="0"/>
              <a:t>input.fofn</a:t>
            </a:r>
            <a:endParaRPr lang="en-US" dirty="0" smtClean="0"/>
          </a:p>
          <a:p>
            <a:pPr lvl="2"/>
            <a:r>
              <a:rPr lang="en-US" dirty="0" smtClean="0"/>
              <a:t>find &lt;</a:t>
            </a:r>
            <a:r>
              <a:rPr lang="en-US" dirty="0" err="1" smtClean="0"/>
              <a:t>data_dir</a:t>
            </a:r>
            <a:r>
              <a:rPr lang="en-US" dirty="0" smtClean="0"/>
              <a:t>&gt; -name “*.bax.h5” &gt; </a:t>
            </a:r>
            <a:r>
              <a:rPr lang="en-US" dirty="0" err="1" smtClean="0"/>
              <a:t>input.fofn</a:t>
            </a:r>
            <a:endParaRPr lang="en-US" dirty="0" smtClean="0"/>
          </a:p>
          <a:p>
            <a:pPr lvl="1"/>
            <a:r>
              <a:rPr lang="en-US" dirty="0" smtClean="0"/>
              <a:t>Convert the </a:t>
            </a:r>
            <a:r>
              <a:rPr lang="en-US" dirty="0" err="1" smtClean="0"/>
              <a:t>input.fofn</a:t>
            </a:r>
            <a:r>
              <a:rPr lang="en-US" dirty="0" smtClean="0"/>
              <a:t> to an </a:t>
            </a:r>
            <a:r>
              <a:rPr lang="en-US" dirty="0" err="1" smtClean="0"/>
              <a:t>input.xml</a:t>
            </a:r>
            <a:endParaRPr lang="en-US" dirty="0" smtClean="0"/>
          </a:p>
          <a:p>
            <a:pPr lvl="2"/>
            <a:r>
              <a:rPr lang="en-US" dirty="0" err="1" smtClean="0"/>
              <a:t>fofnToSmrtpipeInput.py</a:t>
            </a:r>
            <a:r>
              <a:rPr lang="en-US" dirty="0" smtClean="0"/>
              <a:t> </a:t>
            </a:r>
            <a:r>
              <a:rPr lang="en-US" dirty="0" err="1" smtClean="0"/>
              <a:t>input.fofn</a:t>
            </a:r>
            <a:r>
              <a:rPr lang="en-US" dirty="0" smtClean="0"/>
              <a:t> &gt; </a:t>
            </a:r>
            <a:r>
              <a:rPr lang="en-US" dirty="0" err="1" smtClean="0"/>
              <a:t>input.xml</a:t>
            </a:r>
            <a:endParaRPr lang="en-US" dirty="0" smtClean="0"/>
          </a:p>
          <a:p>
            <a:pPr lvl="1"/>
            <a:r>
              <a:rPr lang="en-US" dirty="0" smtClean="0"/>
              <a:t>Run SMRT pipe using the protocol and input </a:t>
            </a:r>
            <a:r>
              <a:rPr lang="en-US" dirty="0" err="1" smtClean="0"/>
              <a:t>xmls</a:t>
            </a:r>
            <a:r>
              <a:rPr lang="en-US" dirty="0" smtClean="0"/>
              <a:t>.</a:t>
            </a:r>
          </a:p>
          <a:p>
            <a:pPr lvl="2"/>
            <a:r>
              <a:rPr lang="en-US" dirty="0" err="1" smtClean="0"/>
              <a:t>smrtpipe.py</a:t>
            </a:r>
            <a:r>
              <a:rPr lang="en-US" dirty="0" smtClean="0"/>
              <a:t> --</a:t>
            </a:r>
            <a:r>
              <a:rPr lang="en-US" dirty="0" err="1" smtClean="0"/>
              <a:t>params</a:t>
            </a:r>
            <a:r>
              <a:rPr lang="en-US" dirty="0" smtClean="0"/>
              <a:t>=</a:t>
            </a:r>
            <a:r>
              <a:rPr lang="en-US" dirty="0" err="1" smtClean="0"/>
              <a:t>HGAP_protocol.xml</a:t>
            </a:r>
            <a:r>
              <a:rPr lang="en-US" dirty="0" smtClean="0"/>
              <a:t> </a:t>
            </a:r>
            <a:r>
              <a:rPr lang="en-US" dirty="0" err="1" smtClean="0"/>
              <a:t>xml:input.xml</a:t>
            </a:r>
            <a:endParaRPr lang="en-US" dirty="0" smtClean="0"/>
          </a:p>
          <a:p>
            <a:pPr lvl="1"/>
            <a:r>
              <a:rPr lang="en-US" dirty="0" smtClean="0"/>
              <a:t>Results are found in </a:t>
            </a:r>
            <a:r>
              <a:rPr lang="en-US" dirty="0" err="1" smtClean="0"/>
              <a:t>index.html</a:t>
            </a:r>
            <a:r>
              <a:rPr lang="en-US" dirty="0" smtClean="0"/>
              <a:t> in the working directory</a:t>
            </a:r>
          </a:p>
          <a:p>
            <a:pPr lvl="1"/>
            <a:r>
              <a:rPr lang="en-US" dirty="0" smtClean="0"/>
              <a:t>Assembly is in data/</a:t>
            </a:r>
            <a:r>
              <a:rPr lang="en-US" dirty="0" err="1" smtClean="0"/>
              <a:t>polished_assembly.fastq.gz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1666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HGAP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86" y="1174633"/>
            <a:ext cx="8543861" cy="554684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#! /bin/bash</a:t>
            </a:r>
          </a:p>
          <a:p>
            <a:pPr marL="0" indent="0">
              <a:buNone/>
            </a:pPr>
            <a:r>
              <a:rPr lang="hu-HU" dirty="0" smtClean="0">
                <a:latin typeface="Courier"/>
                <a:cs typeface="Courier"/>
              </a:rPr>
              <a:t>#</a:t>
            </a:r>
            <a:r>
              <a:rPr lang="hu-HU" dirty="0">
                <a:latin typeface="Courier"/>
                <a:cs typeface="Courier"/>
              </a:rPr>
              <a:t>SBATCH -A </a:t>
            </a:r>
            <a:r>
              <a:rPr lang="hu-HU" dirty="0" smtClean="0">
                <a:latin typeface="Courier"/>
                <a:cs typeface="Courier"/>
              </a:rPr>
              <a:t>&lt;your uppmax project&gt;</a:t>
            </a:r>
            <a:endParaRPr lang="hu-HU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#SBATCH -p core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#</a:t>
            </a:r>
            <a:r>
              <a:rPr lang="en-US" dirty="0">
                <a:latin typeface="Courier"/>
                <a:cs typeface="Courier"/>
              </a:rPr>
              <a:t>SBATCH -n 8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#SBATCH -t </a:t>
            </a:r>
            <a:r>
              <a:rPr lang="en-US" dirty="0" smtClean="0">
                <a:latin typeface="Courier"/>
                <a:cs typeface="Courier"/>
              </a:rPr>
              <a:t>1-</a:t>
            </a:r>
            <a:r>
              <a:rPr lang="en-US" dirty="0">
                <a:latin typeface="Courier"/>
                <a:cs typeface="Courier"/>
              </a:rPr>
              <a:t>00:00:00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#SBATCH -J </a:t>
            </a:r>
            <a:r>
              <a:rPr lang="en-US" dirty="0" err="1">
                <a:latin typeface="Courier"/>
                <a:cs typeface="Courier"/>
              </a:rPr>
              <a:t>run_smrt_assembly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#SBATCH -e </a:t>
            </a:r>
            <a:r>
              <a:rPr lang="en-US" dirty="0" err="1">
                <a:latin typeface="Courier"/>
                <a:cs typeface="Courier"/>
              </a:rPr>
              <a:t>run_smrt_assembly</a:t>
            </a:r>
            <a:r>
              <a:rPr lang="en-US" dirty="0">
                <a:latin typeface="Courier"/>
                <a:cs typeface="Courier"/>
              </a:rPr>
              <a:t>-%</a:t>
            </a:r>
            <a:r>
              <a:rPr lang="en-US" dirty="0" err="1">
                <a:latin typeface="Courier"/>
                <a:cs typeface="Courier"/>
              </a:rPr>
              <a:t>j.out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#SBATCH -o </a:t>
            </a:r>
            <a:r>
              <a:rPr lang="en-US" dirty="0" err="1">
                <a:latin typeface="Courier"/>
                <a:cs typeface="Courier"/>
              </a:rPr>
              <a:t>run_smrt_assembly</a:t>
            </a:r>
            <a:r>
              <a:rPr lang="en-US" dirty="0">
                <a:latin typeface="Courier"/>
                <a:cs typeface="Courier"/>
              </a:rPr>
              <a:t>-%</a:t>
            </a:r>
            <a:r>
              <a:rPr lang="en-US" dirty="0" err="1">
                <a:latin typeface="Courier"/>
                <a:cs typeface="Courier"/>
              </a:rPr>
              <a:t>j.out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module load </a:t>
            </a:r>
            <a:r>
              <a:rPr lang="en-US" dirty="0" err="1">
                <a:latin typeface="Courier"/>
                <a:cs typeface="Courier"/>
              </a:rPr>
              <a:t>bioinfo</a:t>
            </a:r>
            <a:r>
              <a:rPr lang="en-US" dirty="0">
                <a:latin typeface="Courier"/>
                <a:cs typeface="Courier"/>
              </a:rPr>
              <a:t>-</a:t>
            </a:r>
            <a:r>
              <a:rPr lang="en-US" dirty="0" smtClean="0">
                <a:latin typeface="Courier"/>
                <a:cs typeface="Courier"/>
              </a:rPr>
              <a:t>tools SMRT/2.3.0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WORK_DIR=$SNIC_TMP/</a:t>
            </a:r>
            <a:r>
              <a:rPr lang="en-US" dirty="0" err="1" smtClean="0">
                <a:latin typeface="Courier"/>
                <a:cs typeface="Courier"/>
              </a:rPr>
              <a:t>smrt_assembly</a:t>
            </a:r>
            <a:r>
              <a:rPr lang="en-US" dirty="0" smtClean="0">
                <a:latin typeface="Courier"/>
                <a:cs typeface="Courier"/>
              </a:rPr>
              <a:t>_</a:t>
            </a:r>
            <a:r>
              <a:rPr lang="en-US" dirty="0">
                <a:latin typeface="Courier"/>
                <a:cs typeface="Courier"/>
              </a:rPr>
              <a:t>$(date +%</a:t>
            </a:r>
            <a:r>
              <a:rPr lang="en-US" dirty="0" err="1">
                <a:latin typeface="Courier"/>
                <a:cs typeface="Courier"/>
              </a:rPr>
              <a:t>Y_%m_%d</a:t>
            </a:r>
            <a:r>
              <a:rPr lang="en-US" dirty="0">
                <a:latin typeface="Courier"/>
                <a:cs typeface="Courier"/>
              </a:rPr>
              <a:t>-%H.%M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PROJ_DIR</a:t>
            </a:r>
            <a:r>
              <a:rPr lang="en-US" dirty="0">
                <a:latin typeface="Courier"/>
                <a:cs typeface="Courier"/>
              </a:rPr>
              <a:t>=$PWD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PROTOCOL_XML=$PROJ_DIR/Settings/</a:t>
            </a:r>
            <a:r>
              <a:rPr lang="en-US" dirty="0" err="1" smtClean="0">
                <a:latin typeface="Courier"/>
                <a:cs typeface="Courier"/>
              </a:rPr>
              <a:t>HGAP_protocol.xml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DATA_DIR=${PROJ_DIR}/</a:t>
            </a:r>
            <a:r>
              <a:rPr lang="en-US" dirty="0" smtClean="0">
                <a:latin typeface="Courier"/>
                <a:cs typeface="Courier"/>
              </a:rPr>
              <a:t>00_RawData         # Use full path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GENOME_SIZE=</a:t>
            </a:r>
            <a:r>
              <a:rPr lang="en-US" dirty="0" smtClean="0">
                <a:latin typeface="Courier"/>
                <a:cs typeface="Courier"/>
              </a:rPr>
              <a:t>5000000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# Modify Protocol xml to the correct genome size</a:t>
            </a:r>
          </a:p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perl</a:t>
            </a:r>
            <a:r>
              <a:rPr lang="en-US" dirty="0">
                <a:latin typeface="Courier"/>
                <a:cs typeface="Courier"/>
              </a:rPr>
              <a:t> -0777 -</a:t>
            </a:r>
            <a:r>
              <a:rPr lang="en-US" dirty="0" err="1">
                <a:latin typeface="Courier"/>
                <a:cs typeface="Courier"/>
              </a:rPr>
              <a:t>i.original</a:t>
            </a:r>
            <a:r>
              <a:rPr lang="en-US" dirty="0">
                <a:latin typeface="Courier"/>
                <a:cs typeface="Courier"/>
              </a:rPr>
              <a:t> -</a:t>
            </a:r>
            <a:r>
              <a:rPr lang="en-US" dirty="0" err="1">
                <a:latin typeface="Courier"/>
                <a:cs typeface="Courier"/>
              </a:rPr>
              <a:t>pe</a:t>
            </a:r>
            <a:r>
              <a:rPr lang="en-US" dirty="0">
                <a:latin typeface="Courier"/>
                <a:cs typeface="Courier"/>
              </a:rPr>
              <a:t> "s/&lt;</a:t>
            </a:r>
            <a:r>
              <a:rPr lang="en-US" dirty="0" err="1">
                <a:latin typeface="Courier"/>
                <a:cs typeface="Courier"/>
              </a:rPr>
              <a:t>param</a:t>
            </a:r>
            <a:r>
              <a:rPr lang="en-US" dirty="0">
                <a:latin typeface="Courier"/>
                <a:cs typeface="Courier"/>
              </a:rPr>
              <a:t> name=\"</a:t>
            </a:r>
            <a:r>
              <a:rPr lang="en-US" dirty="0" err="1">
                <a:latin typeface="Courier"/>
                <a:cs typeface="Courier"/>
              </a:rPr>
              <a:t>genomeSize</a:t>
            </a:r>
            <a:r>
              <a:rPr lang="en-US" dirty="0">
                <a:latin typeface="Courier"/>
                <a:cs typeface="Courier"/>
              </a:rPr>
              <a:t>\" label=\"Genome Size \(</a:t>
            </a:r>
            <a:r>
              <a:rPr lang="en-US" dirty="0" err="1">
                <a:latin typeface="Courier"/>
                <a:cs typeface="Courier"/>
              </a:rPr>
              <a:t>bp</a:t>
            </a:r>
            <a:r>
              <a:rPr lang="en-US" dirty="0">
                <a:latin typeface="Courier"/>
                <a:cs typeface="Courier"/>
              </a:rPr>
              <a:t>\)\"&gt;\n\s+&lt;value&gt;\d+&lt;\/value&gt;/&lt;</a:t>
            </a:r>
            <a:r>
              <a:rPr lang="en-US" dirty="0" err="1">
                <a:latin typeface="Courier"/>
                <a:cs typeface="Courier"/>
              </a:rPr>
              <a:t>param</a:t>
            </a:r>
            <a:r>
              <a:rPr lang="en-US" dirty="0">
                <a:latin typeface="Courier"/>
                <a:cs typeface="Courier"/>
              </a:rPr>
              <a:t> name=\"</a:t>
            </a:r>
            <a:r>
              <a:rPr lang="en-US" dirty="0" err="1">
                <a:latin typeface="Courier"/>
                <a:cs typeface="Courier"/>
              </a:rPr>
              <a:t>genomeSize</a:t>
            </a:r>
            <a:r>
              <a:rPr lang="en-US" dirty="0">
                <a:latin typeface="Courier"/>
                <a:cs typeface="Courier"/>
              </a:rPr>
              <a:t>\" label=\"Genome Size (</a:t>
            </a:r>
            <a:r>
              <a:rPr lang="en-US" dirty="0" err="1">
                <a:latin typeface="Courier"/>
                <a:cs typeface="Courier"/>
              </a:rPr>
              <a:t>bp</a:t>
            </a:r>
            <a:r>
              <a:rPr lang="en-US" dirty="0">
                <a:latin typeface="Courier"/>
                <a:cs typeface="Courier"/>
              </a:rPr>
              <a:t>)\"&gt;\n\t\t&lt;value&gt;$GENOME_SIZE&lt;\/value&gt;/</a:t>
            </a:r>
            <a:r>
              <a:rPr lang="en-US" dirty="0" err="1">
                <a:latin typeface="Courier"/>
                <a:cs typeface="Courier"/>
              </a:rPr>
              <a:t>igs</a:t>
            </a:r>
            <a:r>
              <a:rPr lang="en-US" dirty="0">
                <a:latin typeface="Courier"/>
                <a:cs typeface="Courier"/>
              </a:rPr>
              <a:t>" $PROTOCOL_XML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# </a:t>
            </a:r>
            <a:r>
              <a:rPr lang="en-US" dirty="0">
                <a:latin typeface="Courier"/>
                <a:cs typeface="Courier"/>
              </a:rPr>
              <a:t>Activate SMRT Analysis environment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source $SMRT_SETUP_SCRIPT </a:t>
            </a:r>
          </a:p>
          <a:p>
            <a:pPr marL="0" indent="0">
              <a:buNone/>
            </a:pPr>
            <a:r>
              <a:rPr lang="en-US" dirty="0" err="1" smtClean="0">
                <a:latin typeface="Courier"/>
                <a:cs typeface="Courier"/>
              </a:rPr>
              <a:t>mkdir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-p $</a:t>
            </a:r>
            <a:r>
              <a:rPr lang="en-US" dirty="0" smtClean="0">
                <a:latin typeface="Courier"/>
                <a:cs typeface="Courier"/>
              </a:rPr>
              <a:t>WORK_DIR; cd </a:t>
            </a:r>
            <a:r>
              <a:rPr lang="en-US" dirty="0">
                <a:latin typeface="Courier"/>
                <a:cs typeface="Courier"/>
              </a:rPr>
              <a:t>$</a:t>
            </a:r>
            <a:r>
              <a:rPr lang="en-US" dirty="0" smtClean="0">
                <a:latin typeface="Courier"/>
                <a:cs typeface="Courier"/>
              </a:rPr>
              <a:t>WORK_DIR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# </a:t>
            </a:r>
            <a:r>
              <a:rPr lang="en-US" dirty="0">
                <a:latin typeface="Courier"/>
                <a:cs typeface="Courier"/>
              </a:rPr>
              <a:t>Make input </a:t>
            </a:r>
            <a:r>
              <a:rPr lang="en-US" dirty="0" smtClean="0">
                <a:latin typeface="Courier"/>
                <a:cs typeface="Courier"/>
              </a:rPr>
              <a:t>file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find ${DATA_DIR} -name "*.bax.h5" &gt; </a:t>
            </a:r>
            <a:r>
              <a:rPr lang="en-US" dirty="0" err="1">
                <a:latin typeface="Courier"/>
                <a:cs typeface="Courier"/>
              </a:rPr>
              <a:t>input.fofn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err="1" smtClean="0">
                <a:latin typeface="Courier"/>
                <a:cs typeface="Courier"/>
              </a:rPr>
              <a:t>fofnToSmrtpipeInput.py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input.fofn</a:t>
            </a:r>
            <a:r>
              <a:rPr lang="en-US" dirty="0">
                <a:latin typeface="Courier"/>
                <a:cs typeface="Courier"/>
              </a:rPr>
              <a:t> &gt; </a:t>
            </a:r>
            <a:r>
              <a:rPr lang="en-US" dirty="0" err="1">
                <a:latin typeface="Courier"/>
                <a:cs typeface="Courier"/>
              </a:rPr>
              <a:t>input.xml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err="1" smtClean="0">
                <a:latin typeface="Courier"/>
                <a:cs typeface="Courier"/>
              </a:rPr>
              <a:t>smrtpipe.py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--</a:t>
            </a:r>
            <a:r>
              <a:rPr lang="en-US" dirty="0" err="1">
                <a:latin typeface="Courier"/>
                <a:cs typeface="Courier"/>
              </a:rPr>
              <a:t>params</a:t>
            </a:r>
            <a:r>
              <a:rPr lang="en-US" dirty="0">
                <a:latin typeface="Courier"/>
                <a:cs typeface="Courier"/>
              </a:rPr>
              <a:t>=$PROTOCOL_XML </a:t>
            </a:r>
            <a:r>
              <a:rPr lang="en-US" dirty="0" err="1">
                <a:latin typeface="Courier"/>
                <a:cs typeface="Courier"/>
              </a:rPr>
              <a:t>xml:input.xml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cd </a:t>
            </a:r>
            <a:r>
              <a:rPr lang="en-US" dirty="0">
                <a:latin typeface="Courier"/>
                <a:cs typeface="Courier"/>
              </a:rPr>
              <a:t>$</a:t>
            </a:r>
            <a:r>
              <a:rPr lang="en-US" dirty="0" smtClean="0">
                <a:latin typeface="Courier"/>
                <a:cs typeface="Courier"/>
              </a:rPr>
              <a:t>PROJ_DIR; </a:t>
            </a:r>
            <a:r>
              <a:rPr lang="en-US" dirty="0" err="1" smtClean="0">
                <a:latin typeface="Courier"/>
                <a:cs typeface="Courier"/>
              </a:rPr>
              <a:t>rsync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-</a:t>
            </a:r>
            <a:r>
              <a:rPr lang="en-US" dirty="0" err="1">
                <a:latin typeface="Courier"/>
                <a:cs typeface="Courier"/>
              </a:rPr>
              <a:t>av</a:t>
            </a:r>
            <a:r>
              <a:rPr lang="en-US" dirty="0">
                <a:latin typeface="Courier"/>
                <a:cs typeface="Courier"/>
              </a:rPr>
              <a:t> $WORK_DIR </a:t>
            </a:r>
            <a:r>
              <a:rPr lang="en-US" dirty="0" smtClean="0">
                <a:latin typeface="Courier"/>
                <a:cs typeface="Courier"/>
              </a:rPr>
              <a:t>.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45076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Pacific Biosciences</a:t>
            </a:r>
            <a:endParaRPr lang="en-US" dirty="0"/>
          </a:p>
        </p:txBody>
      </p:sp>
      <p:pic>
        <p:nvPicPr>
          <p:cNvPr id="5" name="Content Placeholder 4" descr="PacBio_read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6" r="-1766"/>
          <a:stretch>
            <a:fillRect/>
          </a:stretch>
        </p:blipFill>
        <p:spPr>
          <a:xfrm>
            <a:off x="307975" y="1173163"/>
            <a:ext cx="8543925" cy="4953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45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Canu</a:t>
            </a:r>
            <a:endParaRPr lang="en-US" dirty="0"/>
          </a:p>
        </p:txBody>
      </p:sp>
      <p:pic>
        <p:nvPicPr>
          <p:cNvPr id="5" name="Content Placeholder 4" descr="Canu_metho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04" r="-11604"/>
          <a:stretch>
            <a:fillRect/>
          </a:stretch>
        </p:blipFill>
        <p:spPr>
          <a:xfrm>
            <a:off x="307886" y="1173870"/>
            <a:ext cx="8543861" cy="55476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30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215290" y="648333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Koren</a:t>
            </a:r>
            <a:r>
              <a:rPr lang="en-US" dirty="0" smtClean="0"/>
              <a:t> et al. 2016. </a:t>
            </a:r>
            <a:r>
              <a:rPr lang="en-US" dirty="0" err="1" smtClean="0"/>
              <a:t>BioRxiv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65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Canu</a:t>
            </a:r>
            <a:endParaRPr lang="en-US" dirty="0" smtClean="0"/>
          </a:p>
          <a:p>
            <a:pPr lvl="1"/>
            <a:r>
              <a:rPr lang="en-US" dirty="0" smtClean="0"/>
              <a:t>Can auto-detect cluster settings (not recommended for </a:t>
            </a:r>
            <a:r>
              <a:rPr lang="en-US" dirty="0" err="1" smtClean="0"/>
              <a:t>milou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Run </a:t>
            </a:r>
            <a:r>
              <a:rPr lang="en-US" dirty="0" err="1" smtClean="0"/>
              <a:t>canu</a:t>
            </a:r>
            <a:r>
              <a:rPr lang="en-US" dirty="0" smtClean="0"/>
              <a:t> on a node</a:t>
            </a:r>
          </a:p>
          <a:p>
            <a:pPr lvl="2"/>
            <a:r>
              <a:rPr lang="en-US" dirty="0" err="1" smtClean="0"/>
              <a:t>useGrid</a:t>
            </a:r>
            <a:r>
              <a:rPr lang="en-US" dirty="0" smtClean="0"/>
              <a:t>=false</a:t>
            </a:r>
          </a:p>
          <a:p>
            <a:pPr lvl="2"/>
            <a:r>
              <a:rPr lang="en-US" dirty="0" err="1" smtClean="0"/>
              <a:t>maxThreads</a:t>
            </a:r>
            <a:r>
              <a:rPr lang="en-US" dirty="0" smtClean="0"/>
              <a:t>=$NPROCS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 err="1" smtClean="0">
                <a:latin typeface="Courier"/>
                <a:cs typeface="Courier"/>
              </a:rPr>
              <a:t>canu</a:t>
            </a:r>
            <a:r>
              <a:rPr lang="en-US" dirty="0" smtClean="0">
                <a:latin typeface="Courier"/>
                <a:cs typeface="Courier"/>
              </a:rPr>
              <a:t> -p &lt;</a:t>
            </a:r>
            <a:r>
              <a:rPr lang="en-US" dirty="0" err="1" smtClean="0">
                <a:latin typeface="Courier"/>
                <a:cs typeface="Courier"/>
              </a:rPr>
              <a:t>file_prefix</a:t>
            </a:r>
            <a:r>
              <a:rPr lang="en-US" dirty="0">
                <a:latin typeface="Courier"/>
                <a:cs typeface="Courier"/>
              </a:rPr>
              <a:t>&gt;</a:t>
            </a:r>
            <a:r>
              <a:rPr lang="en-US" dirty="0" smtClean="0">
                <a:latin typeface="Courier"/>
                <a:cs typeface="Courier"/>
              </a:rPr>
              <a:t> -d &lt;</a:t>
            </a:r>
            <a:r>
              <a:rPr lang="en-US" dirty="0" err="1" smtClean="0">
                <a:latin typeface="Courier"/>
                <a:cs typeface="Courier"/>
              </a:rPr>
              <a:t>out_dir</a:t>
            </a:r>
            <a:r>
              <a:rPr lang="en-US" dirty="0" smtClean="0">
                <a:latin typeface="Courier"/>
                <a:cs typeface="Courier"/>
              </a:rPr>
              <a:t>&gt; </a:t>
            </a:r>
            <a:r>
              <a:rPr lang="en-US" dirty="0" err="1" smtClean="0">
                <a:latin typeface="Courier"/>
                <a:cs typeface="Courier"/>
              </a:rPr>
              <a:t>genomeSize</a:t>
            </a:r>
            <a:r>
              <a:rPr lang="en-US" dirty="0" smtClean="0">
                <a:latin typeface="Courier"/>
                <a:cs typeface="Courier"/>
              </a:rPr>
              <a:t>=“18m” 	</a:t>
            </a:r>
            <a:r>
              <a:rPr lang="en-US" dirty="0" err="1" smtClean="0">
                <a:latin typeface="Courier"/>
                <a:cs typeface="Courier"/>
              </a:rPr>
              <a:t>maxThreads</a:t>
            </a:r>
            <a:r>
              <a:rPr lang="en-US" dirty="0" smtClean="0">
                <a:latin typeface="Courier"/>
                <a:cs typeface="Courier"/>
              </a:rPr>
              <a:t>=24 </a:t>
            </a:r>
            <a:r>
              <a:rPr lang="en-US" dirty="0" err="1" smtClean="0">
                <a:latin typeface="Courier"/>
                <a:cs typeface="Courier"/>
              </a:rPr>
              <a:t>useGrid</a:t>
            </a:r>
            <a:r>
              <a:rPr lang="en-US" dirty="0" smtClean="0">
                <a:latin typeface="Courier"/>
                <a:cs typeface="Courier"/>
              </a:rPr>
              <a:t>=false -</a:t>
            </a:r>
            <a:r>
              <a:rPr lang="en-US" dirty="0" err="1" smtClean="0">
                <a:latin typeface="Courier"/>
                <a:cs typeface="Courier"/>
              </a:rPr>
              <a:t>pacbio</a:t>
            </a:r>
            <a:r>
              <a:rPr lang="en-US" dirty="0" smtClean="0">
                <a:latin typeface="Courier"/>
                <a:cs typeface="Courier"/>
              </a:rPr>
              <a:t>-raw 	&lt;</a:t>
            </a:r>
            <a:r>
              <a:rPr lang="en-US" dirty="0" err="1" smtClean="0">
                <a:latin typeface="Courier"/>
                <a:cs typeface="Courier"/>
              </a:rPr>
              <a:t>filtered_subreads.fastq.gz</a:t>
            </a:r>
            <a:r>
              <a:rPr lang="en-US" dirty="0" smtClean="0">
                <a:latin typeface="Courier"/>
                <a:cs typeface="Courier"/>
              </a:rPr>
              <a:t>&gt;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+mn-lt"/>
                <a:cs typeface="Courier"/>
              </a:rPr>
              <a:t>Results</a:t>
            </a:r>
          </a:p>
          <a:p>
            <a:pPr lvl="1"/>
            <a:r>
              <a:rPr lang="en-US" dirty="0" smtClean="0">
                <a:latin typeface="+mn-lt"/>
                <a:cs typeface="Courier"/>
              </a:rPr>
              <a:t>Sequence is in </a:t>
            </a:r>
            <a:r>
              <a:rPr lang="en-US" dirty="0" err="1" smtClean="0">
                <a:latin typeface="+mn-lt"/>
                <a:cs typeface="Courier"/>
              </a:rPr>
              <a:t>file_prefix.contigs.fasta</a:t>
            </a:r>
            <a:endParaRPr lang="en-US" dirty="0" smtClean="0">
              <a:latin typeface="+mn-lt"/>
              <a:cs typeface="Courier"/>
            </a:endParaRPr>
          </a:p>
          <a:p>
            <a:pPr lvl="1"/>
            <a:r>
              <a:rPr lang="en-US" dirty="0" smtClean="0">
                <a:latin typeface="+mn-lt"/>
                <a:cs typeface="Courier"/>
              </a:rPr>
              <a:t>Assembly graph is in </a:t>
            </a:r>
            <a:r>
              <a:rPr lang="en-US" dirty="0" err="1" smtClean="0">
                <a:latin typeface="+mn-lt"/>
                <a:cs typeface="Courier"/>
              </a:rPr>
              <a:t>file_prefix.gfa</a:t>
            </a:r>
            <a:endParaRPr lang="en-US" dirty="0">
              <a:latin typeface="+mn-lt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2407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Falcon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441" r="-5441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32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119062" y="6442914"/>
            <a:ext cx="357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 et al. 2016. Nature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8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Falcon</a:t>
            </a:r>
            <a:endParaRPr lang="en-US" dirty="0"/>
          </a:p>
        </p:txBody>
      </p:sp>
      <p:pic>
        <p:nvPicPr>
          <p:cNvPr id="5" name="Content Placeholder 4" descr="String_grap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76" b="-327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33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307885" y="6588443"/>
            <a:ext cx="4826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Slides </a:t>
            </a:r>
            <a:r>
              <a:rPr lang="en-US" sz="1200" dirty="0"/>
              <a:t>from Jason Chin:Diploid_Assembly_V1106_SpeakerDeck.pdf </a:t>
            </a:r>
          </a:p>
        </p:txBody>
      </p:sp>
    </p:spTree>
    <p:extLst>
      <p:ext uri="{BB962C8B-B14F-4D97-AF65-F5344CB8AC3E}">
        <p14:creationId xmlns:p14="http://schemas.microsoft.com/office/powerpoint/2010/main" val="143516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Falcon</a:t>
            </a:r>
            <a:endParaRPr lang="en-US" dirty="0"/>
          </a:p>
        </p:txBody>
      </p:sp>
      <p:pic>
        <p:nvPicPr>
          <p:cNvPr id="5" name="Content Placeholder 4" descr="String_graph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50" b="-1150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9631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Falcon</a:t>
            </a:r>
            <a:endParaRPr lang="en-US" dirty="0"/>
          </a:p>
        </p:txBody>
      </p:sp>
      <p:pic>
        <p:nvPicPr>
          <p:cNvPr id="5" name="Content Placeholder 4" descr="String_graph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4" r="-489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852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Falcon</a:t>
            </a:r>
            <a:endParaRPr lang="en-US" dirty="0"/>
          </a:p>
        </p:txBody>
      </p:sp>
      <p:pic>
        <p:nvPicPr>
          <p:cNvPr id="5" name="Content Placeholder 4" descr="String_graph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4" r="-489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36</a:t>
            </a:fld>
            <a:endParaRPr lang="sv-SE"/>
          </a:p>
        </p:txBody>
      </p:sp>
      <p:sp>
        <p:nvSpPr>
          <p:cNvPr id="3" name="TextBox 2"/>
          <p:cNvSpPr txBox="1"/>
          <p:nvPr/>
        </p:nvSpPr>
        <p:spPr>
          <a:xfrm>
            <a:off x="606778" y="5894685"/>
            <a:ext cx="3866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Wrong edge selected because of greater overlap with other read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429000" y="4501444"/>
            <a:ext cx="2243667" cy="13932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05556" y="2060222"/>
            <a:ext cx="1143000" cy="38344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12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Falcon</a:t>
            </a:r>
            <a:endParaRPr lang="en-US" dirty="0"/>
          </a:p>
        </p:txBody>
      </p:sp>
      <p:pic>
        <p:nvPicPr>
          <p:cNvPr id="5" name="Content Placeholder 4" descr="String_graph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39" b="-9539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2561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Falcon</a:t>
            </a:r>
            <a:endParaRPr lang="en-US" dirty="0"/>
          </a:p>
        </p:txBody>
      </p:sp>
      <p:pic>
        <p:nvPicPr>
          <p:cNvPr id="5" name="Content Placeholder 4" descr="String_graph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9" r="-929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1218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Falcon</a:t>
            </a:r>
            <a:endParaRPr lang="en-US" dirty="0"/>
          </a:p>
        </p:txBody>
      </p:sp>
      <p:pic>
        <p:nvPicPr>
          <p:cNvPr id="5" name="Content Placeholder 4" descr="String_graph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7" b="-2077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6407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Oxford </a:t>
            </a:r>
            <a:r>
              <a:rPr lang="en-US" dirty="0" err="1" smtClean="0"/>
              <a:t>Nanopore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523" b="-152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886" y="2034529"/>
            <a:ext cx="5680593" cy="3504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17845" y="2204881"/>
            <a:ext cx="12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Loman</a:t>
            </a:r>
            <a:r>
              <a:rPr lang="en-US" dirty="0" smtClean="0"/>
              <a:t>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572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Falcon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8510" r="-8510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6612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Running Falcon</a:t>
            </a:r>
          </a:p>
          <a:p>
            <a:pPr lvl="1"/>
            <a:r>
              <a:rPr lang="en-US" dirty="0" smtClean="0"/>
              <a:t>Make a configuration file</a:t>
            </a:r>
          </a:p>
          <a:p>
            <a:pPr lvl="1"/>
            <a:r>
              <a:rPr lang="en-US" dirty="0" smtClean="0"/>
              <a:t>Can use SGE queuing manager</a:t>
            </a:r>
          </a:p>
          <a:p>
            <a:pPr lvl="1"/>
            <a:r>
              <a:rPr lang="en-US" dirty="0" smtClean="0"/>
              <a:t>Run locally on a node</a:t>
            </a:r>
          </a:p>
          <a:p>
            <a:pPr lvl="1"/>
            <a:r>
              <a:rPr lang="en-US" dirty="0" smtClean="0"/>
              <a:t>Separate filtered </a:t>
            </a:r>
            <a:r>
              <a:rPr lang="en-US" dirty="0" err="1" smtClean="0"/>
              <a:t>subreads</a:t>
            </a:r>
            <a:r>
              <a:rPr lang="en-US" dirty="0" smtClean="0"/>
              <a:t> into separate </a:t>
            </a:r>
            <a:r>
              <a:rPr lang="en-US" dirty="0" err="1" smtClean="0"/>
              <a:t>fasta’s</a:t>
            </a:r>
            <a:r>
              <a:rPr lang="en-US" dirty="0" smtClean="0"/>
              <a:t> for each movie</a:t>
            </a:r>
          </a:p>
          <a:p>
            <a:pPr lvl="2"/>
            <a:r>
              <a:rPr lang="en-US" dirty="0" err="1" smtClean="0">
                <a:latin typeface="Courier"/>
                <a:cs typeface="Courier"/>
              </a:rPr>
              <a:t>zcat</a:t>
            </a:r>
            <a:r>
              <a:rPr lang="en-US" dirty="0" smtClean="0">
                <a:latin typeface="Courier"/>
                <a:cs typeface="Courier"/>
              </a:rPr>
              <a:t> *.</a:t>
            </a:r>
            <a:r>
              <a:rPr lang="en-US" dirty="0" err="1" smtClean="0">
                <a:latin typeface="Courier"/>
                <a:cs typeface="Courier"/>
              </a:rPr>
              <a:t>fastq.gz</a:t>
            </a:r>
            <a:r>
              <a:rPr lang="en-US" dirty="0" smtClean="0">
                <a:latin typeface="Courier"/>
                <a:cs typeface="Courier"/>
              </a:rPr>
              <a:t> | </a:t>
            </a:r>
            <a:r>
              <a:rPr lang="en-US" dirty="0" err="1" smtClean="0">
                <a:latin typeface="Courier"/>
                <a:cs typeface="Courier"/>
              </a:rPr>
              <a:t>seqtk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seq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-l 5000 -A - | </a:t>
            </a:r>
            <a:r>
              <a:rPr lang="en-US" dirty="0" err="1" smtClean="0">
                <a:latin typeface="Courier"/>
                <a:cs typeface="Courier"/>
              </a:rPr>
              <a:t>awk</a:t>
            </a:r>
            <a:r>
              <a:rPr lang="en-US" dirty="0" smtClean="0">
                <a:latin typeface="Courier"/>
                <a:cs typeface="Courier"/>
              </a:rPr>
              <a:t> ‘BEGIN { RS=“&gt;”; FS=“/” } { print “&gt;”</a:t>
            </a:r>
            <a:r>
              <a:rPr lang="en-US" dirty="0" err="1" smtClean="0">
                <a:latin typeface="Courier"/>
                <a:cs typeface="Courier"/>
              </a:rPr>
              <a:t>substr</a:t>
            </a:r>
            <a:r>
              <a:rPr lang="en-US" dirty="0" smtClean="0">
                <a:latin typeface="Courier"/>
                <a:cs typeface="Courier"/>
              </a:rPr>
              <a:t>($0,1,length($0)-1) &gt; $1”.fasta” }‘</a:t>
            </a:r>
          </a:p>
          <a:p>
            <a:pPr lvl="1"/>
            <a:r>
              <a:rPr lang="en-US" dirty="0" smtClean="0"/>
              <a:t>Make an input </a:t>
            </a:r>
            <a:r>
              <a:rPr lang="en-US" dirty="0" err="1" smtClean="0"/>
              <a:t>fofn</a:t>
            </a:r>
            <a:endParaRPr lang="en-US" dirty="0" smtClean="0"/>
          </a:p>
          <a:p>
            <a:pPr lvl="2"/>
            <a:r>
              <a:rPr lang="en-US" dirty="0" smtClean="0">
                <a:latin typeface="Courier"/>
                <a:cs typeface="Courier"/>
              </a:rPr>
              <a:t>/bin/</a:t>
            </a:r>
            <a:r>
              <a:rPr lang="en-US" dirty="0" err="1" smtClean="0">
                <a:latin typeface="Courier"/>
                <a:cs typeface="Courier"/>
              </a:rPr>
              <a:t>ls</a:t>
            </a:r>
            <a:r>
              <a:rPr lang="en-US" dirty="0" smtClean="0">
                <a:latin typeface="Courier"/>
                <a:cs typeface="Courier"/>
              </a:rPr>
              <a:t> -1 *.</a:t>
            </a:r>
            <a:r>
              <a:rPr lang="en-US" dirty="0" err="1" smtClean="0">
                <a:latin typeface="Courier"/>
                <a:cs typeface="Courier"/>
              </a:rPr>
              <a:t>fasta</a:t>
            </a:r>
            <a:r>
              <a:rPr lang="en-US" dirty="0" smtClean="0">
                <a:latin typeface="Courier"/>
                <a:cs typeface="Courier"/>
              </a:rPr>
              <a:t> &gt; </a:t>
            </a:r>
            <a:r>
              <a:rPr lang="en-US" dirty="0" err="1" smtClean="0">
                <a:latin typeface="Courier"/>
                <a:cs typeface="Courier"/>
              </a:rPr>
              <a:t>input.fofn</a:t>
            </a:r>
            <a:endParaRPr lang="en-US" dirty="0" smtClean="0">
              <a:latin typeface="Courier"/>
              <a:cs typeface="Courier"/>
            </a:endParaRPr>
          </a:p>
          <a:p>
            <a:pPr lvl="1"/>
            <a:r>
              <a:rPr lang="en-US" dirty="0" smtClean="0"/>
              <a:t>Run Falcon</a:t>
            </a:r>
          </a:p>
          <a:p>
            <a:pPr lvl="2"/>
            <a:r>
              <a:rPr lang="en-US" dirty="0" err="1" smtClean="0">
                <a:latin typeface="Courier"/>
                <a:cs typeface="Courier"/>
              </a:rPr>
              <a:t>fc_run.py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falcon.cfg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41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27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Notes from the author</a:t>
            </a:r>
          </a:p>
          <a:p>
            <a:pPr lvl="1"/>
            <a:r>
              <a:rPr lang="en-US" dirty="0" smtClean="0"/>
              <a:t>Falcon is limited by file i/o capabilities</a:t>
            </a:r>
          </a:p>
          <a:p>
            <a:pPr lvl="2"/>
            <a:r>
              <a:rPr lang="en-US" dirty="0" err="1" smtClean="0"/>
              <a:t>Lustre</a:t>
            </a:r>
            <a:r>
              <a:rPr lang="en-US" dirty="0" smtClean="0"/>
              <a:t> file system recommended</a:t>
            </a:r>
          </a:p>
          <a:p>
            <a:pPr lvl="2"/>
            <a:r>
              <a:rPr lang="en-US" dirty="0" smtClean="0"/>
              <a:t>NFS can handle 3-5 concurrent jobs during pre-assembly</a:t>
            </a:r>
          </a:p>
          <a:p>
            <a:pPr lvl="2"/>
            <a:r>
              <a:rPr lang="en-US" dirty="0" smtClean="0"/>
              <a:t>Highly repetitive genomes require </a:t>
            </a:r>
            <a:r>
              <a:rPr lang="en-US" dirty="0" err="1" smtClean="0"/>
              <a:t>quadratically</a:t>
            </a:r>
            <a:r>
              <a:rPr lang="en-US" dirty="0" smtClean="0"/>
              <a:t> more storage space</a:t>
            </a:r>
          </a:p>
          <a:p>
            <a:pPr lvl="1"/>
            <a:r>
              <a:rPr lang="en-US" dirty="0" smtClean="0"/>
              <a:t>Falcon scales </a:t>
            </a:r>
            <a:r>
              <a:rPr lang="en-US" dirty="0" err="1" smtClean="0"/>
              <a:t>quadratically</a:t>
            </a:r>
            <a:endParaRPr lang="en-US" dirty="0" smtClean="0"/>
          </a:p>
          <a:p>
            <a:pPr lvl="2"/>
            <a:r>
              <a:rPr lang="en-US" dirty="0" smtClean="0"/>
              <a:t>All-by-all comparison of raw </a:t>
            </a:r>
            <a:r>
              <a:rPr lang="en-US" dirty="0" err="1" smtClean="0"/>
              <a:t>subreads</a:t>
            </a:r>
            <a:r>
              <a:rPr lang="en-US" dirty="0" smtClean="0"/>
              <a:t>, with matches written to disk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42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180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Falcon </a:t>
            </a:r>
            <a:r>
              <a:rPr lang="en-US" dirty="0" err="1" smtClean="0"/>
              <a:t>config</a:t>
            </a:r>
            <a:r>
              <a:rPr lang="en-US" dirty="0" smtClean="0"/>
              <a:t> file (parameter </a:t>
            </a:r>
            <a:r>
              <a:rPr lang="en-US" dirty="0" smtClean="0"/>
              <a:t>rich - explanation in the exercises)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[General]</a:t>
            </a:r>
          </a:p>
          <a:p>
            <a:pPr marL="0" indent="0">
              <a:buNone/>
            </a:pPr>
            <a:r>
              <a:rPr lang="en-US" dirty="0" err="1" smtClean="0">
                <a:latin typeface="Courier"/>
                <a:cs typeface="Courier"/>
              </a:rPr>
              <a:t>jobtype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= local             # other values </a:t>
            </a:r>
            <a:r>
              <a:rPr lang="en-US" dirty="0" err="1" smtClean="0">
                <a:latin typeface="Courier"/>
                <a:cs typeface="Courier"/>
              </a:rPr>
              <a:t>sge</a:t>
            </a:r>
            <a:r>
              <a:rPr lang="en-US" dirty="0" smtClean="0">
                <a:latin typeface="Courier"/>
                <a:cs typeface="Courier"/>
              </a:rPr>
              <a:t>, </a:t>
            </a:r>
            <a:r>
              <a:rPr lang="en-US" dirty="0" err="1" smtClean="0">
                <a:latin typeface="Courier"/>
                <a:cs typeface="Courier"/>
              </a:rPr>
              <a:t>slurm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err="1" smtClean="0">
                <a:latin typeface="Courier"/>
                <a:cs typeface="Courier"/>
              </a:rPr>
              <a:t>input_fofn</a:t>
            </a:r>
            <a:r>
              <a:rPr lang="en-US" dirty="0" smtClean="0">
                <a:latin typeface="Courier"/>
                <a:cs typeface="Courier"/>
              </a:rPr>
              <a:t> = </a:t>
            </a:r>
            <a:r>
              <a:rPr lang="en-US" dirty="0" err="1" smtClean="0">
                <a:latin typeface="Courier"/>
                <a:cs typeface="Courier"/>
              </a:rPr>
              <a:t>input.fofn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 err="1" smtClean="0">
                <a:latin typeface="Courier"/>
                <a:cs typeface="Courier"/>
              </a:rPr>
              <a:t>nput_type</a:t>
            </a:r>
            <a:r>
              <a:rPr lang="en-US" dirty="0" smtClean="0">
                <a:latin typeface="Courier"/>
                <a:cs typeface="Courier"/>
              </a:rPr>
              <a:t> = raw            # uncorrected reads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#</a:t>
            </a:r>
            <a:r>
              <a:rPr lang="en-US" dirty="0" err="1" smtClean="0">
                <a:latin typeface="Courier"/>
                <a:cs typeface="Courier"/>
              </a:rPr>
              <a:t>input_type</a:t>
            </a:r>
            <a:r>
              <a:rPr lang="en-US" dirty="0" smtClean="0">
                <a:latin typeface="Courier"/>
                <a:cs typeface="Courier"/>
              </a:rPr>
              <a:t> = </a:t>
            </a:r>
            <a:r>
              <a:rPr lang="en-US" dirty="0" err="1" smtClean="0">
                <a:latin typeface="Courier"/>
                <a:cs typeface="Courier"/>
              </a:rPr>
              <a:t>preads</a:t>
            </a:r>
            <a:r>
              <a:rPr lang="en-US" dirty="0" smtClean="0">
                <a:latin typeface="Courier"/>
                <a:cs typeface="Courier"/>
              </a:rPr>
              <a:t>        # falcon corrected reads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# The length cutoff used for seed reads used in initial mapping - these make the corrected reads</a:t>
            </a:r>
          </a:p>
          <a:p>
            <a:pPr marL="0" indent="0">
              <a:buNone/>
            </a:pPr>
            <a:r>
              <a:rPr lang="en-US" dirty="0" err="1" smtClean="0">
                <a:latin typeface="Courier"/>
                <a:cs typeface="Courier"/>
              </a:rPr>
              <a:t>length_cutoff</a:t>
            </a:r>
            <a:r>
              <a:rPr lang="en-US" dirty="0" smtClean="0">
                <a:latin typeface="Courier"/>
                <a:cs typeface="Courier"/>
              </a:rPr>
              <a:t> = 12000       # use longest 30X coverage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# The length cutoff used for seed reads used for pre-assembly - the min length of corrected reads</a:t>
            </a:r>
          </a:p>
          <a:p>
            <a:pPr marL="0" indent="0">
              <a:buNone/>
            </a:pPr>
            <a:r>
              <a:rPr lang="en-US" dirty="0" err="1" smtClean="0">
                <a:latin typeface="Courier"/>
                <a:cs typeface="Courier"/>
              </a:rPr>
              <a:t>length_cutoff_pr</a:t>
            </a:r>
            <a:r>
              <a:rPr lang="en-US" dirty="0" smtClean="0">
                <a:latin typeface="Courier"/>
                <a:cs typeface="Courier"/>
              </a:rPr>
              <a:t> = 12000    # 0-5000 lower than above 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43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81052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Miniasm</a:t>
            </a:r>
            <a:r>
              <a:rPr lang="en-US" dirty="0" smtClean="0"/>
              <a:t> and </a:t>
            </a:r>
            <a:r>
              <a:rPr lang="en-US" dirty="0" err="1" smtClean="0"/>
              <a:t>Racon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 read correction step</a:t>
            </a:r>
          </a:p>
          <a:p>
            <a:endParaRPr lang="en-US" dirty="0"/>
          </a:p>
          <a:p>
            <a:r>
              <a:rPr lang="en-US" dirty="0" err="1" smtClean="0"/>
              <a:t>Miniasm</a:t>
            </a:r>
            <a:r>
              <a:rPr lang="en-US" dirty="0" smtClean="0"/>
              <a:t> implements Overlap - Layout, </a:t>
            </a:r>
            <a:r>
              <a:rPr lang="en-US" dirty="0" err="1" smtClean="0"/>
              <a:t>Racon</a:t>
            </a:r>
            <a:r>
              <a:rPr lang="en-US" dirty="0" smtClean="0"/>
              <a:t> implements Consensus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700" dirty="0">
                <a:latin typeface="Courier"/>
                <a:cs typeface="Courier"/>
              </a:rPr>
              <a:t># Overlap </a:t>
            </a:r>
            <a:r>
              <a:rPr lang="en-US" sz="1700" dirty="0" smtClean="0">
                <a:latin typeface="Courier"/>
                <a:cs typeface="Courier"/>
              </a:rPr>
              <a:t/>
            </a:r>
            <a:br>
              <a:rPr lang="en-US" sz="1700" dirty="0" smtClean="0">
                <a:latin typeface="Courier"/>
                <a:cs typeface="Courier"/>
              </a:rPr>
            </a:br>
            <a:r>
              <a:rPr lang="en-US" sz="1700" dirty="0" err="1" smtClean="0">
                <a:latin typeface="Courier"/>
                <a:cs typeface="Courier"/>
              </a:rPr>
              <a:t>minimap</a:t>
            </a:r>
            <a:r>
              <a:rPr lang="en-US" sz="1700" dirty="0">
                <a:latin typeface="Courier"/>
                <a:cs typeface="Courier"/>
              </a:rPr>
              <a:t>/</a:t>
            </a:r>
            <a:r>
              <a:rPr lang="en-US" sz="1700" dirty="0" err="1">
                <a:latin typeface="Courier"/>
                <a:cs typeface="Courier"/>
              </a:rPr>
              <a:t>minimap</a:t>
            </a:r>
            <a:r>
              <a:rPr lang="en-US" sz="1700" dirty="0">
                <a:latin typeface="Courier"/>
                <a:cs typeface="Courier"/>
              </a:rPr>
              <a:t> -Sw5 -L100 -m0 -t8 </a:t>
            </a:r>
            <a:r>
              <a:rPr lang="en-US" sz="1700" dirty="0" err="1">
                <a:latin typeface="Courier"/>
                <a:cs typeface="Courier"/>
              </a:rPr>
              <a:t>reads.fq</a:t>
            </a:r>
            <a:r>
              <a:rPr lang="en-US" sz="1700" dirty="0">
                <a:latin typeface="Courier"/>
                <a:cs typeface="Courier"/>
              </a:rPr>
              <a:t> </a:t>
            </a:r>
            <a:r>
              <a:rPr lang="en-US" sz="1700" dirty="0" err="1">
                <a:latin typeface="Courier"/>
                <a:cs typeface="Courier"/>
              </a:rPr>
              <a:t>reads.fq</a:t>
            </a:r>
            <a:r>
              <a:rPr lang="en-US" sz="1700" dirty="0">
                <a:latin typeface="Courier"/>
                <a:cs typeface="Courier"/>
              </a:rPr>
              <a:t> | </a:t>
            </a:r>
            <a:r>
              <a:rPr lang="en-US" sz="17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1700" dirty="0" err="1" smtClean="0">
                <a:latin typeface="Courier"/>
                <a:cs typeface="Courier"/>
              </a:rPr>
              <a:t>gzip</a:t>
            </a:r>
            <a:r>
              <a:rPr lang="en-US" sz="1700" dirty="0" smtClean="0">
                <a:latin typeface="Courier"/>
                <a:cs typeface="Courier"/>
              </a:rPr>
              <a:t> </a:t>
            </a:r>
            <a:r>
              <a:rPr lang="en-US" sz="1700" dirty="0">
                <a:latin typeface="Courier"/>
                <a:cs typeface="Courier"/>
              </a:rPr>
              <a:t>-1 &gt; </a:t>
            </a:r>
            <a:r>
              <a:rPr lang="en-US" sz="1700" dirty="0" err="1">
                <a:latin typeface="Courier"/>
                <a:cs typeface="Courier"/>
              </a:rPr>
              <a:t>reads.paf.gz</a:t>
            </a:r>
            <a:r>
              <a:rPr lang="en-US" sz="1700" dirty="0">
                <a:latin typeface="Courier"/>
                <a:cs typeface="Courier"/>
              </a:rPr>
              <a:t> </a:t>
            </a:r>
            <a:r>
              <a:rPr lang="en-US" sz="1700" dirty="0" smtClean="0">
                <a:latin typeface="Courier"/>
                <a:cs typeface="Courier"/>
              </a:rPr>
              <a:t/>
            </a:r>
            <a:br>
              <a:rPr lang="en-US" sz="1700" dirty="0" smtClean="0">
                <a:latin typeface="Courier"/>
                <a:cs typeface="Courier"/>
              </a:rPr>
            </a:br>
            <a:r>
              <a:rPr lang="en-US" sz="1700" dirty="0" smtClean="0">
                <a:latin typeface="Courier"/>
                <a:cs typeface="Courier"/>
              </a:rPr>
              <a:t/>
            </a:r>
            <a:br>
              <a:rPr lang="en-US" sz="1700" dirty="0" smtClean="0">
                <a:latin typeface="Courier"/>
                <a:cs typeface="Courier"/>
              </a:rPr>
            </a:br>
            <a:r>
              <a:rPr lang="en-US" sz="1700" dirty="0" smtClean="0">
                <a:latin typeface="Courier"/>
                <a:cs typeface="Courier"/>
              </a:rPr>
              <a:t># </a:t>
            </a:r>
            <a:r>
              <a:rPr lang="en-US" sz="1700" dirty="0">
                <a:latin typeface="Courier"/>
                <a:cs typeface="Courier"/>
              </a:rPr>
              <a:t>Layout </a:t>
            </a:r>
            <a:r>
              <a:rPr lang="en-US" sz="1700" dirty="0" smtClean="0">
                <a:latin typeface="Courier"/>
                <a:cs typeface="Courier"/>
              </a:rPr>
              <a:t/>
            </a:r>
            <a:br>
              <a:rPr lang="en-US" sz="1700" dirty="0" smtClean="0">
                <a:latin typeface="Courier"/>
                <a:cs typeface="Courier"/>
              </a:rPr>
            </a:br>
            <a:r>
              <a:rPr lang="en-US" sz="1700" dirty="0" err="1" smtClean="0">
                <a:latin typeface="Courier"/>
                <a:cs typeface="Courier"/>
              </a:rPr>
              <a:t>miniasm</a:t>
            </a:r>
            <a:r>
              <a:rPr lang="en-US" sz="1700" dirty="0">
                <a:latin typeface="Courier"/>
                <a:cs typeface="Courier"/>
              </a:rPr>
              <a:t>/</a:t>
            </a:r>
            <a:r>
              <a:rPr lang="en-US" sz="1700" dirty="0" err="1">
                <a:latin typeface="Courier"/>
                <a:cs typeface="Courier"/>
              </a:rPr>
              <a:t>miniasm</a:t>
            </a:r>
            <a:r>
              <a:rPr lang="en-US" sz="1700" dirty="0">
                <a:latin typeface="Courier"/>
                <a:cs typeface="Courier"/>
              </a:rPr>
              <a:t> -f </a:t>
            </a:r>
            <a:r>
              <a:rPr lang="en-US" sz="1700" dirty="0" err="1">
                <a:latin typeface="Courier"/>
                <a:cs typeface="Courier"/>
              </a:rPr>
              <a:t>reads.fq</a:t>
            </a:r>
            <a:r>
              <a:rPr lang="en-US" sz="1700" dirty="0">
                <a:latin typeface="Courier"/>
                <a:cs typeface="Courier"/>
              </a:rPr>
              <a:t> </a:t>
            </a:r>
            <a:r>
              <a:rPr lang="en-US" sz="1700" dirty="0" err="1">
                <a:latin typeface="Courier"/>
                <a:cs typeface="Courier"/>
              </a:rPr>
              <a:t>reads.paf.gz</a:t>
            </a:r>
            <a:r>
              <a:rPr lang="en-US" sz="1700" dirty="0">
                <a:latin typeface="Courier"/>
                <a:cs typeface="Courier"/>
              </a:rPr>
              <a:t> &gt; </a:t>
            </a:r>
            <a:r>
              <a:rPr lang="en-US" sz="1700" dirty="0" err="1" smtClean="0">
                <a:latin typeface="Courier"/>
                <a:cs typeface="Courier"/>
              </a:rPr>
              <a:t>contigs.gfa</a:t>
            </a:r>
            <a:r>
              <a:rPr lang="en-US" sz="1700" dirty="0" smtClean="0">
                <a:latin typeface="Courier"/>
                <a:cs typeface="Courier"/>
              </a:rPr>
              <a:t/>
            </a:r>
            <a:br>
              <a:rPr lang="en-US" sz="1700" dirty="0" smtClean="0">
                <a:latin typeface="Courier"/>
                <a:cs typeface="Courier"/>
              </a:rPr>
            </a:br>
            <a:r>
              <a:rPr lang="en-US" sz="1700" dirty="0" smtClean="0">
                <a:latin typeface="Courier"/>
                <a:cs typeface="Courier"/>
              </a:rPr>
              <a:t/>
            </a:r>
            <a:br>
              <a:rPr lang="en-US" sz="1700" dirty="0" smtClean="0">
                <a:latin typeface="Courier"/>
                <a:cs typeface="Courier"/>
              </a:rPr>
            </a:br>
            <a:r>
              <a:rPr lang="en-US" sz="1700" dirty="0" smtClean="0">
                <a:latin typeface="Courier"/>
                <a:cs typeface="Courier"/>
              </a:rPr>
              <a:t># Get </a:t>
            </a:r>
            <a:r>
              <a:rPr lang="en-US" sz="1700" dirty="0" err="1" smtClean="0">
                <a:latin typeface="Courier"/>
                <a:cs typeface="Courier"/>
              </a:rPr>
              <a:t>fasta</a:t>
            </a:r>
            <a:r>
              <a:rPr lang="en-US" sz="1700" dirty="0" smtClean="0">
                <a:latin typeface="Courier"/>
                <a:cs typeface="Courier"/>
              </a:rPr>
              <a:t/>
            </a:r>
            <a:br>
              <a:rPr lang="en-US" sz="1700" dirty="0" smtClean="0">
                <a:latin typeface="Courier"/>
                <a:cs typeface="Courier"/>
              </a:rPr>
            </a:br>
            <a:r>
              <a:rPr lang="en-US" sz="1700" dirty="0" err="1" smtClean="0">
                <a:latin typeface="Courier"/>
                <a:cs typeface="Courier"/>
              </a:rPr>
              <a:t>awk</a:t>
            </a:r>
            <a:r>
              <a:rPr lang="en-US" sz="1700" dirty="0" smtClean="0">
                <a:latin typeface="Courier"/>
                <a:cs typeface="Courier"/>
              </a:rPr>
              <a:t> ‘/^S/{print “&gt;”++</a:t>
            </a:r>
            <a:r>
              <a:rPr lang="en-US" sz="1700" dirty="0" err="1" smtClean="0">
                <a:latin typeface="Courier"/>
                <a:cs typeface="Courier"/>
              </a:rPr>
              <a:t>seq</a:t>
            </a:r>
            <a:r>
              <a:rPr lang="en-US" sz="1700" dirty="0" smtClean="0">
                <a:latin typeface="Courier"/>
                <a:cs typeface="Courier"/>
              </a:rPr>
              <a:t>”\n”$3}’ </a:t>
            </a:r>
            <a:r>
              <a:rPr lang="en-US" sz="1700" dirty="0" err="1" smtClean="0">
                <a:latin typeface="Courier"/>
                <a:cs typeface="Courier"/>
              </a:rPr>
              <a:t>contigs.gfa</a:t>
            </a:r>
            <a:r>
              <a:rPr lang="en-US" sz="1700" dirty="0" smtClean="0">
                <a:latin typeface="Courier"/>
                <a:cs typeface="Courier"/>
              </a:rPr>
              <a:t> &gt; </a:t>
            </a:r>
            <a:r>
              <a:rPr lang="en-US" sz="1700" dirty="0" err="1" smtClean="0">
                <a:latin typeface="Courier"/>
                <a:cs typeface="Courier"/>
              </a:rPr>
              <a:t>contigs.fasta</a:t>
            </a:r>
            <a:r>
              <a:rPr lang="en-US" sz="1700" dirty="0" smtClean="0">
                <a:latin typeface="Courier"/>
                <a:cs typeface="Courier"/>
              </a:rPr>
              <a:t/>
            </a:r>
            <a:br>
              <a:rPr lang="en-US" sz="1700" dirty="0" smtClean="0">
                <a:latin typeface="Courier"/>
                <a:cs typeface="Courier"/>
              </a:rPr>
            </a:br>
            <a:r>
              <a:rPr lang="en-US" sz="1700" dirty="0" smtClean="0">
                <a:latin typeface="Courier"/>
                <a:cs typeface="Courier"/>
              </a:rPr>
              <a:t/>
            </a:r>
            <a:br>
              <a:rPr lang="en-US" sz="1700" dirty="0" smtClean="0">
                <a:latin typeface="Courier"/>
                <a:cs typeface="Courier"/>
              </a:rPr>
            </a:br>
            <a:r>
              <a:rPr lang="en-US" sz="1700" dirty="0" smtClean="0">
                <a:latin typeface="Courier"/>
                <a:cs typeface="Courier"/>
              </a:rPr>
              <a:t># Consensus</a:t>
            </a:r>
          </a:p>
          <a:p>
            <a:pPr marL="0" indent="0">
              <a:buNone/>
            </a:pPr>
            <a:r>
              <a:rPr lang="en-US" sz="1700" dirty="0" err="1">
                <a:latin typeface="Courier"/>
                <a:cs typeface="Courier"/>
              </a:rPr>
              <a:t>m</a:t>
            </a:r>
            <a:r>
              <a:rPr lang="en-US" sz="1700" dirty="0" err="1" smtClean="0">
                <a:latin typeface="Courier"/>
                <a:cs typeface="Courier"/>
              </a:rPr>
              <a:t>iniasm</a:t>
            </a:r>
            <a:r>
              <a:rPr lang="en-US" sz="1700" dirty="0" smtClean="0">
                <a:latin typeface="Courier"/>
                <a:cs typeface="Courier"/>
              </a:rPr>
              <a:t>/</a:t>
            </a:r>
            <a:r>
              <a:rPr lang="en-US" sz="1700" dirty="0" err="1" smtClean="0">
                <a:latin typeface="Courier"/>
                <a:cs typeface="Courier"/>
              </a:rPr>
              <a:t>minimap</a:t>
            </a:r>
            <a:r>
              <a:rPr lang="en-US" sz="1700" dirty="0" smtClean="0">
                <a:latin typeface="Courier"/>
                <a:cs typeface="Courier"/>
              </a:rPr>
              <a:t> -t 16 </a:t>
            </a:r>
            <a:r>
              <a:rPr lang="en-US" sz="1700" dirty="0" err="1" smtClean="0">
                <a:latin typeface="Courier"/>
                <a:cs typeface="Courier"/>
              </a:rPr>
              <a:t>contigs.fasta</a:t>
            </a:r>
            <a:r>
              <a:rPr lang="en-US" sz="1700" dirty="0" smtClean="0">
                <a:latin typeface="Courier"/>
                <a:cs typeface="Courier"/>
              </a:rPr>
              <a:t> </a:t>
            </a:r>
            <a:r>
              <a:rPr lang="en-US" sz="1700" dirty="0" err="1" smtClean="0">
                <a:latin typeface="Courier"/>
                <a:cs typeface="Courier"/>
              </a:rPr>
              <a:t>reads.fq</a:t>
            </a:r>
            <a:r>
              <a:rPr lang="en-US" sz="1700" dirty="0" smtClean="0">
                <a:latin typeface="Courier"/>
                <a:cs typeface="Courier"/>
              </a:rPr>
              <a:t> | \</a:t>
            </a:r>
          </a:p>
          <a:p>
            <a:pPr marL="0" indent="0">
              <a:buNone/>
            </a:pPr>
            <a:r>
              <a:rPr lang="en-US" sz="1700" dirty="0" err="1" smtClean="0">
                <a:latin typeface="Courier"/>
                <a:cs typeface="Courier"/>
              </a:rPr>
              <a:t>racon</a:t>
            </a:r>
            <a:r>
              <a:rPr lang="en-US" sz="1700" dirty="0" smtClean="0">
                <a:latin typeface="Courier"/>
                <a:cs typeface="Courier"/>
              </a:rPr>
              <a:t> -t 16 </a:t>
            </a:r>
            <a:r>
              <a:rPr lang="en-US" sz="1700" dirty="0" err="1" smtClean="0">
                <a:latin typeface="Courier"/>
                <a:cs typeface="Courier"/>
              </a:rPr>
              <a:t>reads.fq</a:t>
            </a:r>
            <a:r>
              <a:rPr lang="en-US" sz="1700" dirty="0" smtClean="0">
                <a:latin typeface="Courier"/>
                <a:cs typeface="Courier"/>
              </a:rPr>
              <a:t> - </a:t>
            </a:r>
            <a:r>
              <a:rPr lang="en-US" sz="1700" dirty="0" err="1" smtClean="0">
                <a:latin typeface="Courier"/>
                <a:cs typeface="Courier"/>
              </a:rPr>
              <a:t>contigs.fasta</a:t>
            </a:r>
            <a:r>
              <a:rPr lang="en-US" sz="1700" dirty="0" smtClean="0">
                <a:latin typeface="Courier"/>
                <a:cs typeface="Courier"/>
              </a:rPr>
              <a:t> </a:t>
            </a:r>
            <a:r>
              <a:rPr lang="en-US" sz="1700" dirty="0" err="1" smtClean="0">
                <a:latin typeface="Courier"/>
                <a:cs typeface="Courier"/>
              </a:rPr>
              <a:t>consensus_contigs.fasta</a:t>
            </a:r>
            <a:endParaRPr lang="en-US" sz="17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44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0151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</a:t>
            </a:r>
            <a:r>
              <a:rPr lang="en-US" dirty="0" err="1" smtClean="0"/>
              <a:t>PacBio</a:t>
            </a:r>
            <a:r>
              <a:rPr lang="en-US" dirty="0" smtClean="0"/>
              <a:t> Assemblers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ABruijn</a:t>
            </a:r>
            <a:endParaRPr lang="en-US" dirty="0" smtClean="0"/>
          </a:p>
          <a:p>
            <a:pPr lvl="1"/>
            <a:r>
              <a:rPr lang="en-US" dirty="0" smtClean="0"/>
              <a:t>Uncorrected overlap assembly of long read sequences followed by polishing</a:t>
            </a:r>
          </a:p>
          <a:p>
            <a:pPr lvl="1"/>
            <a:r>
              <a:rPr lang="en-US" dirty="0">
                <a:hlinkClick r:id="rId2"/>
              </a:rPr>
              <a:t>https://github.com/fenderglass/</a:t>
            </a:r>
            <a:r>
              <a:rPr lang="en-US" dirty="0" smtClean="0">
                <a:hlinkClick r:id="rId2"/>
              </a:rPr>
              <a:t>ABruijn</a:t>
            </a:r>
            <a:endParaRPr lang="en-US" dirty="0" smtClean="0"/>
          </a:p>
          <a:p>
            <a:r>
              <a:rPr lang="en-US" dirty="0" smtClean="0"/>
              <a:t>Ra</a:t>
            </a:r>
          </a:p>
          <a:p>
            <a:pPr lvl="1"/>
            <a:r>
              <a:rPr lang="en-US" dirty="0" smtClean="0"/>
              <a:t>Uncorrected overlap assembly of long read sequences</a:t>
            </a:r>
          </a:p>
          <a:p>
            <a:pPr lvl="1"/>
            <a:r>
              <a:rPr lang="en-US" dirty="0">
                <a:hlinkClick r:id="rId3"/>
              </a:rPr>
              <a:t>https://github.com/mariokostelac/ra-</a:t>
            </a:r>
            <a:r>
              <a:rPr lang="en-US" dirty="0" smtClean="0">
                <a:hlinkClick r:id="rId3"/>
              </a:rPr>
              <a:t>integrate</a:t>
            </a:r>
            <a:endParaRPr lang="en-US" dirty="0" smtClean="0"/>
          </a:p>
          <a:p>
            <a:r>
              <a:rPr lang="en-US" dirty="0" err="1" smtClean="0"/>
              <a:t>ARacon</a:t>
            </a:r>
            <a:endParaRPr lang="en-US" dirty="0" smtClean="0"/>
          </a:p>
          <a:p>
            <a:pPr lvl="1"/>
            <a:r>
              <a:rPr lang="en-US" dirty="0" smtClean="0"/>
              <a:t>Combination of </a:t>
            </a:r>
            <a:r>
              <a:rPr lang="en-US" dirty="0" err="1" smtClean="0"/>
              <a:t>GraphMap</a:t>
            </a:r>
            <a:r>
              <a:rPr lang="en-US" dirty="0" smtClean="0"/>
              <a:t> + </a:t>
            </a:r>
            <a:r>
              <a:rPr lang="en-US" dirty="0" err="1" smtClean="0"/>
              <a:t>Miniasm</a:t>
            </a:r>
            <a:r>
              <a:rPr lang="en-US" dirty="0" smtClean="0"/>
              <a:t> + </a:t>
            </a:r>
            <a:r>
              <a:rPr lang="en-US" dirty="0" err="1" smtClean="0"/>
              <a:t>Racon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https://github.com/isovic/</a:t>
            </a:r>
            <a:r>
              <a:rPr lang="en-US" dirty="0" smtClean="0">
                <a:hlinkClick r:id="rId4"/>
              </a:rPr>
              <a:t>aracon</a:t>
            </a:r>
            <a:endParaRPr lang="en-US" dirty="0" smtClean="0"/>
          </a:p>
          <a:p>
            <a:r>
              <a:rPr lang="en-US" dirty="0" smtClean="0"/>
              <a:t>Hinge</a:t>
            </a:r>
          </a:p>
          <a:p>
            <a:pPr lvl="1"/>
            <a:r>
              <a:rPr lang="en-US" dirty="0" smtClean="0"/>
              <a:t>Read filtering (but no correction) followed by overlap assembly of long read sequences</a:t>
            </a:r>
          </a:p>
          <a:p>
            <a:pPr lvl="1"/>
            <a:r>
              <a:rPr lang="en-US" dirty="0">
                <a:hlinkClick r:id="rId5"/>
              </a:rPr>
              <a:t>https://github.com/fxia22/</a:t>
            </a:r>
            <a:r>
              <a:rPr lang="en-US" dirty="0" smtClean="0">
                <a:hlinkClick r:id="rId5"/>
              </a:rPr>
              <a:t>HINGE</a:t>
            </a:r>
            <a:endParaRPr lang="en-US" dirty="0" smtClean="0"/>
          </a:p>
          <a:p>
            <a:r>
              <a:rPr lang="en-US" dirty="0" err="1" smtClean="0"/>
              <a:t>SMARTdenovo</a:t>
            </a:r>
            <a:endParaRPr lang="en-US" dirty="0" smtClean="0"/>
          </a:p>
          <a:p>
            <a:pPr lvl="1"/>
            <a:r>
              <a:rPr lang="en-US" dirty="0" smtClean="0"/>
              <a:t>Uncorrected overlap assembly of long read sequences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https://github.com/ruanjue/</a:t>
            </a:r>
            <a:r>
              <a:rPr lang="en-US" dirty="0" smtClean="0">
                <a:hlinkClick r:id="rId6"/>
              </a:rPr>
              <a:t>smartdenovo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45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328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Assembly Diagnostics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Size</a:t>
            </a:r>
          </a:p>
          <a:p>
            <a:pPr lvl="1"/>
            <a:r>
              <a:rPr lang="en-US" dirty="0" err="1" smtClean="0"/>
              <a:t>Assemblathon</a:t>
            </a:r>
            <a:r>
              <a:rPr lang="en-US" dirty="0"/>
              <a:t> Script (</a:t>
            </a:r>
            <a:r>
              <a:rPr lang="en-US" dirty="0">
                <a:hlinkClick r:id="rId2"/>
              </a:rPr>
              <a:t>https://github.com/KorfLab/</a:t>
            </a:r>
            <a:r>
              <a:rPr lang="en-US" dirty="0" smtClean="0">
                <a:hlinkClick r:id="rId2"/>
              </a:rPr>
              <a:t>Assemblathon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Quast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46</a:t>
            </a:fld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338595" y="2570028"/>
            <a:ext cx="779348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Number </a:t>
            </a:r>
            <a:r>
              <a:rPr lang="en-US" dirty="0">
                <a:latin typeface="Courier"/>
                <a:cs typeface="Courier"/>
              </a:rPr>
              <a:t>of scaffolds        556</a:t>
            </a:r>
          </a:p>
          <a:p>
            <a:r>
              <a:rPr lang="en-US" dirty="0">
                <a:latin typeface="Courier"/>
                <a:cs typeface="Courier"/>
              </a:rPr>
              <a:t>      Total size of scaffolds   31318563</a:t>
            </a:r>
          </a:p>
          <a:p>
            <a:r>
              <a:rPr lang="en-US" dirty="0">
                <a:latin typeface="Courier"/>
                <a:cs typeface="Courier"/>
              </a:rPr>
              <a:t>             Longest scaffold     447934</a:t>
            </a:r>
          </a:p>
          <a:p>
            <a:r>
              <a:rPr lang="en-US" dirty="0">
                <a:latin typeface="Courier"/>
                <a:cs typeface="Courier"/>
              </a:rPr>
              <a:t>            Shortest scaffold       8580</a:t>
            </a:r>
          </a:p>
          <a:p>
            <a:r>
              <a:rPr lang="en-US" dirty="0">
                <a:latin typeface="Courier"/>
                <a:cs typeface="Courier"/>
              </a:rPr>
              <a:t>  Number of scaffolds &gt; 1K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556 100.0%</a:t>
            </a:r>
          </a:p>
          <a:p>
            <a:r>
              <a:rPr lang="en-US" dirty="0">
                <a:latin typeface="Courier"/>
                <a:cs typeface="Courier"/>
              </a:rPr>
              <a:t> Number of scaffolds &gt; 10K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555  99.8%</a:t>
            </a:r>
          </a:p>
          <a:p>
            <a:r>
              <a:rPr lang="en-US" dirty="0">
                <a:latin typeface="Courier"/>
                <a:cs typeface="Courier"/>
              </a:rPr>
              <a:t>Number of scaffolds &gt; 100K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38   6.8%</a:t>
            </a:r>
          </a:p>
          <a:p>
            <a:r>
              <a:rPr lang="en-US" dirty="0">
                <a:latin typeface="Courier"/>
                <a:cs typeface="Courier"/>
              </a:rPr>
              <a:t>  Number of scaffolds &gt; 1M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 0   0.0%</a:t>
            </a:r>
          </a:p>
          <a:p>
            <a:r>
              <a:rPr lang="en-US" dirty="0">
                <a:latin typeface="Courier"/>
                <a:cs typeface="Courier"/>
              </a:rPr>
              <a:t> Number of scaffolds &gt; 10M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 0   0.0%</a:t>
            </a:r>
          </a:p>
          <a:p>
            <a:r>
              <a:rPr lang="en-US" dirty="0">
                <a:latin typeface="Courier"/>
                <a:cs typeface="Courier"/>
              </a:rPr>
              <a:t>           Mean scaffold size      56328</a:t>
            </a:r>
          </a:p>
          <a:p>
            <a:r>
              <a:rPr lang="en-US" dirty="0">
                <a:latin typeface="Courier"/>
                <a:cs typeface="Courier"/>
              </a:rPr>
              <a:t>         Median scaffold size      43995</a:t>
            </a:r>
          </a:p>
          <a:p>
            <a:r>
              <a:rPr lang="en-US" dirty="0">
                <a:latin typeface="Courier"/>
                <a:cs typeface="Courier"/>
              </a:rPr>
              <a:t>          N50 scaffold length      60037</a:t>
            </a:r>
          </a:p>
          <a:p>
            <a:r>
              <a:rPr lang="en-US" dirty="0">
                <a:latin typeface="Courier"/>
                <a:cs typeface="Courier"/>
              </a:rPr>
              <a:t>           L50 scaffold count        152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75780" y="2849223"/>
            <a:ext cx="252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 genome size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>
            <a:off x="5969001" y="3033889"/>
            <a:ext cx="60677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03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Assembly Diagnostics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Corrected Read Coverage</a:t>
            </a:r>
          </a:p>
          <a:p>
            <a:pPr lvl="1"/>
            <a:r>
              <a:rPr lang="en-US" dirty="0"/>
              <a:t>What happened in the correction process</a:t>
            </a:r>
          </a:p>
          <a:p>
            <a:pPr lvl="1"/>
            <a:r>
              <a:rPr lang="en-US" dirty="0"/>
              <a:t>High coverage? Use the ~100X longest </a:t>
            </a:r>
            <a:r>
              <a:rPr lang="en-US" dirty="0" err="1"/>
              <a:t>subreads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47</a:t>
            </a:fld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449759" y="2333683"/>
            <a:ext cx="8401987" cy="4524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Courier"/>
                <a:cs typeface="Courier"/>
              </a:rPr>
              <a:t>--   Found 87386 reads.</a:t>
            </a:r>
          </a:p>
          <a:p>
            <a:r>
              <a:rPr lang="en-US" sz="800" dirty="0">
                <a:latin typeface="Courier"/>
                <a:cs typeface="Courier"/>
              </a:rPr>
              <a:t>--   Found 1654383605 bases (45.95 times coverage).</a:t>
            </a:r>
          </a:p>
          <a:p>
            <a:r>
              <a:rPr lang="en-US" sz="800" dirty="0">
                <a:latin typeface="Courier"/>
                <a:cs typeface="Courier"/>
              </a:rPr>
              <a:t>--</a:t>
            </a:r>
          </a:p>
          <a:p>
            <a:r>
              <a:rPr lang="en-US" sz="800" dirty="0">
                <a:latin typeface="Courier"/>
                <a:cs typeface="Courier"/>
              </a:rPr>
              <a:t>--   Read length histogram (one '*' equals 265.11 reads):</a:t>
            </a:r>
          </a:p>
          <a:p>
            <a:r>
              <a:rPr lang="en-US" sz="800" dirty="0">
                <a:latin typeface="Courier"/>
                <a:cs typeface="Courier"/>
              </a:rPr>
              <a:t>--        0    999      0 </a:t>
            </a:r>
          </a:p>
          <a:p>
            <a:r>
              <a:rPr lang="en-US" sz="800" dirty="0">
                <a:latin typeface="Courier"/>
                <a:cs typeface="Courier"/>
              </a:rPr>
              <a:t>--     1000   1999      0 </a:t>
            </a:r>
          </a:p>
          <a:p>
            <a:r>
              <a:rPr lang="en-US" sz="800" dirty="0">
                <a:latin typeface="Courier"/>
                <a:cs typeface="Courier"/>
              </a:rPr>
              <a:t>--     2000   2999      0 </a:t>
            </a:r>
          </a:p>
          <a:p>
            <a:r>
              <a:rPr lang="en-US" sz="800" dirty="0">
                <a:latin typeface="Courier"/>
                <a:cs typeface="Courier"/>
              </a:rPr>
              <a:t>--     3000   3999      0 </a:t>
            </a:r>
          </a:p>
          <a:p>
            <a:r>
              <a:rPr lang="en-US" sz="800" dirty="0">
                <a:latin typeface="Courier"/>
                <a:cs typeface="Courier"/>
              </a:rPr>
              <a:t>--     4000   4999      0 </a:t>
            </a:r>
          </a:p>
          <a:p>
            <a:r>
              <a:rPr lang="en-US" sz="800" dirty="0">
                <a:latin typeface="Courier"/>
                <a:cs typeface="Courier"/>
              </a:rPr>
              <a:t>--     5000   5999      0 </a:t>
            </a:r>
          </a:p>
          <a:p>
            <a:r>
              <a:rPr lang="en-US" sz="800" dirty="0">
                <a:latin typeface="Courier"/>
                <a:cs typeface="Courier"/>
              </a:rPr>
              <a:t>--     6000   6999      0 </a:t>
            </a:r>
          </a:p>
          <a:p>
            <a:r>
              <a:rPr lang="en-US" sz="800" dirty="0">
                <a:latin typeface="Courier"/>
                <a:cs typeface="Courier"/>
              </a:rPr>
              <a:t>--     7000   7999      0 </a:t>
            </a:r>
          </a:p>
          <a:p>
            <a:r>
              <a:rPr lang="en-US" sz="800" dirty="0">
                <a:latin typeface="Courier"/>
                <a:cs typeface="Courier"/>
              </a:rPr>
              <a:t>--     8000   8999      0 </a:t>
            </a:r>
          </a:p>
          <a:p>
            <a:r>
              <a:rPr lang="en-US" sz="800" dirty="0">
                <a:latin typeface="Courier"/>
                <a:cs typeface="Courier"/>
              </a:rPr>
              <a:t>--     9000   9999      0 </a:t>
            </a:r>
          </a:p>
          <a:p>
            <a:r>
              <a:rPr lang="en-US" sz="800" dirty="0">
                <a:latin typeface="Courier"/>
                <a:cs typeface="Courier"/>
              </a:rPr>
              <a:t>--    10000  10999      0 </a:t>
            </a:r>
          </a:p>
          <a:p>
            <a:r>
              <a:rPr lang="en-US" sz="800" dirty="0">
                <a:latin typeface="Courier"/>
                <a:cs typeface="Courier"/>
              </a:rPr>
              <a:t>--    11000  11999      0 </a:t>
            </a:r>
          </a:p>
          <a:p>
            <a:r>
              <a:rPr lang="en-US" sz="800" dirty="0">
                <a:latin typeface="Courier"/>
                <a:cs typeface="Courier"/>
              </a:rPr>
              <a:t>--    12000  12999      0 </a:t>
            </a:r>
          </a:p>
          <a:p>
            <a:r>
              <a:rPr lang="en-US" sz="800" dirty="0">
                <a:latin typeface="Courier"/>
                <a:cs typeface="Courier"/>
              </a:rPr>
              <a:t>--    13000  13999      0 </a:t>
            </a:r>
          </a:p>
          <a:p>
            <a:r>
              <a:rPr lang="en-US" sz="800" dirty="0">
                <a:latin typeface="Courier"/>
                <a:cs typeface="Courier"/>
              </a:rPr>
              <a:t>--    14000  14999      0 </a:t>
            </a:r>
          </a:p>
          <a:p>
            <a:r>
              <a:rPr lang="en-US" sz="800" dirty="0">
                <a:latin typeface="Courier"/>
                <a:cs typeface="Courier"/>
              </a:rPr>
              <a:t>--    15000  15999  18558 **********************************************************************</a:t>
            </a:r>
          </a:p>
          <a:p>
            <a:r>
              <a:rPr lang="en-US" sz="800" dirty="0">
                <a:latin typeface="Courier"/>
                <a:cs typeface="Courier"/>
              </a:rPr>
              <a:t>--    16000  16999  15099 ********************************************************</a:t>
            </a:r>
          </a:p>
          <a:p>
            <a:r>
              <a:rPr lang="en-US" sz="800" dirty="0">
                <a:latin typeface="Courier"/>
                <a:cs typeface="Courier"/>
              </a:rPr>
              <a:t>--    17000  17999  11974 *********************************************</a:t>
            </a:r>
          </a:p>
          <a:p>
            <a:r>
              <a:rPr lang="en-US" sz="800" dirty="0">
                <a:latin typeface="Courier"/>
                <a:cs typeface="Courier"/>
              </a:rPr>
              <a:t>--    18000  18999   9486 ***********************************</a:t>
            </a:r>
          </a:p>
          <a:p>
            <a:r>
              <a:rPr lang="en-US" sz="800" dirty="0">
                <a:latin typeface="Courier"/>
                <a:cs typeface="Courier"/>
              </a:rPr>
              <a:t>--    19000  19999   7344 ***************************</a:t>
            </a:r>
          </a:p>
          <a:p>
            <a:r>
              <a:rPr lang="en-US" sz="800" dirty="0">
                <a:latin typeface="Courier"/>
                <a:cs typeface="Courier"/>
              </a:rPr>
              <a:t>--    20000  20999   5652 *********************</a:t>
            </a:r>
          </a:p>
          <a:p>
            <a:r>
              <a:rPr lang="en-US" sz="800" dirty="0">
                <a:latin typeface="Courier"/>
                <a:cs typeface="Courier"/>
              </a:rPr>
              <a:t>--    21000  21999   4328 ****************</a:t>
            </a:r>
          </a:p>
          <a:p>
            <a:r>
              <a:rPr lang="en-US" sz="800" dirty="0">
                <a:latin typeface="Courier"/>
                <a:cs typeface="Courier"/>
              </a:rPr>
              <a:t>--    22000  22999   3516 *************</a:t>
            </a:r>
          </a:p>
          <a:p>
            <a:r>
              <a:rPr lang="en-US" sz="800" dirty="0">
                <a:latin typeface="Courier"/>
                <a:cs typeface="Courier"/>
              </a:rPr>
              <a:t>--    23000  23999   2725 **********</a:t>
            </a:r>
          </a:p>
          <a:p>
            <a:r>
              <a:rPr lang="en-US" sz="800" dirty="0">
                <a:latin typeface="Courier"/>
                <a:cs typeface="Courier"/>
              </a:rPr>
              <a:t>--    24000  24999   2057 *******</a:t>
            </a:r>
          </a:p>
          <a:p>
            <a:r>
              <a:rPr lang="en-US" sz="800" dirty="0">
                <a:latin typeface="Courier"/>
                <a:cs typeface="Courier"/>
              </a:rPr>
              <a:t>--    25000  25999   1672 ******</a:t>
            </a:r>
          </a:p>
          <a:p>
            <a:r>
              <a:rPr lang="en-US" sz="800" dirty="0">
                <a:latin typeface="Courier"/>
                <a:cs typeface="Courier"/>
              </a:rPr>
              <a:t>--    26000  26999   1243 ****</a:t>
            </a:r>
          </a:p>
          <a:p>
            <a:r>
              <a:rPr lang="en-US" sz="800" dirty="0">
                <a:latin typeface="Courier"/>
                <a:cs typeface="Courier"/>
              </a:rPr>
              <a:t>--    27000  27999    920 ***</a:t>
            </a:r>
          </a:p>
          <a:p>
            <a:r>
              <a:rPr lang="en-US" sz="800" dirty="0">
                <a:latin typeface="Courier"/>
                <a:cs typeface="Courier"/>
              </a:rPr>
              <a:t>--    28000  28999    735 **</a:t>
            </a:r>
          </a:p>
          <a:p>
            <a:r>
              <a:rPr lang="en-US" sz="800" dirty="0">
                <a:latin typeface="Courier"/>
                <a:cs typeface="Courier"/>
              </a:rPr>
              <a:t>--    29000  29999    541 **</a:t>
            </a:r>
          </a:p>
          <a:p>
            <a:r>
              <a:rPr lang="en-US" sz="800" dirty="0">
                <a:latin typeface="Courier"/>
                <a:cs typeface="Courier"/>
              </a:rPr>
              <a:t>--    30000  30999    414 *</a:t>
            </a:r>
          </a:p>
          <a:p>
            <a:r>
              <a:rPr lang="en-US" sz="800" dirty="0">
                <a:latin typeface="Courier"/>
                <a:cs typeface="Courier"/>
              </a:rPr>
              <a:t>--    31000  31999    324 *</a:t>
            </a:r>
          </a:p>
        </p:txBody>
      </p:sp>
      <p:sp>
        <p:nvSpPr>
          <p:cNvPr id="6" name="Oval 5"/>
          <p:cNvSpPr/>
          <p:nvPr/>
        </p:nvSpPr>
        <p:spPr>
          <a:xfrm>
            <a:off x="2144889" y="2333683"/>
            <a:ext cx="1735667" cy="403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14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Assembly Diagnostics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86" y="1173870"/>
            <a:ext cx="8543861" cy="554760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Falcon: </a:t>
            </a:r>
            <a:r>
              <a:rPr lang="en-US" dirty="0" err="1" smtClean="0"/>
              <a:t>DBstats</a:t>
            </a:r>
            <a:r>
              <a:rPr lang="en-US" dirty="0" smtClean="0"/>
              <a:t> 1-preads_ovl/</a:t>
            </a:r>
            <a:r>
              <a:rPr lang="en-US" dirty="0" err="1" smtClean="0"/>
              <a:t>preads.db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Focus on % Bases column (multiply by read coverage to find cutoff).</a:t>
            </a: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Statistics </a:t>
            </a:r>
            <a:r>
              <a:rPr lang="en-US" dirty="0">
                <a:latin typeface="Courier"/>
                <a:cs typeface="Courier"/>
              </a:rPr>
              <a:t>for all wells of length 500 bases or more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12,915 reads        out of          13,124  ( 98.4%)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116,202,931 base pairs   out of     116,263,784  ( 99.9%)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8,997 average read length</a:t>
            </a:r>
          </a:p>
          <a:p>
            <a:pPr marL="0" indent="0">
              <a:buNone/>
            </a:pPr>
            <a:r>
              <a:rPr lang="fr-FR" dirty="0">
                <a:latin typeface="Courier"/>
                <a:cs typeface="Courier"/>
              </a:rPr>
              <a:t>          6,983 standard </a:t>
            </a:r>
            <a:r>
              <a:rPr lang="fr-FR" dirty="0" err="1">
                <a:latin typeface="Courier"/>
                <a:cs typeface="Courier"/>
              </a:rPr>
              <a:t>deviation</a:t>
            </a:r>
            <a:endParaRPr lang="fr-FR" dirty="0">
              <a:latin typeface="Courier"/>
              <a:cs typeface="Courier"/>
            </a:endParaRPr>
          </a:p>
          <a:p>
            <a:pPr marL="0" indent="0">
              <a:buNone/>
            </a:pPr>
            <a:endParaRPr lang="fr-FR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dirty="0">
                <a:latin typeface="Courier"/>
                <a:cs typeface="Courier"/>
              </a:rPr>
              <a:t>  Base composition: 0.249(A) 0.239(C) 0.258(G) 0.255(</a:t>
            </a:r>
            <a:r>
              <a:rPr lang="fr-FR" dirty="0" err="1">
                <a:latin typeface="Courier"/>
                <a:cs typeface="Courier"/>
              </a:rPr>
              <a:t>T</a:t>
            </a:r>
            <a:r>
              <a:rPr lang="fr-FR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endParaRPr lang="fr-FR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dirty="0">
                <a:latin typeface="Courier"/>
                <a:cs typeface="Courier"/>
              </a:rPr>
              <a:t>  Distribution of Read </a:t>
            </a:r>
            <a:r>
              <a:rPr lang="fr-FR" dirty="0" err="1">
                <a:latin typeface="Courier"/>
                <a:cs typeface="Courier"/>
              </a:rPr>
              <a:t>Lengths</a:t>
            </a:r>
            <a:r>
              <a:rPr lang="fr-FR" dirty="0">
                <a:latin typeface="Courier"/>
                <a:cs typeface="Courier"/>
              </a:rPr>
              <a:t> (Bin size = 1,000)</a:t>
            </a:r>
          </a:p>
          <a:p>
            <a:pPr marL="0" indent="0">
              <a:buNone/>
            </a:pPr>
            <a:endParaRPr lang="fr-FR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Bin:      Count  % Reads  % Bases     Average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42,000:          1      0.0      0.0       42279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41,000:          2      0.0      0.1       41631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...</a:t>
            </a:r>
            <a:br>
              <a:rPr lang="en-US" dirty="0" smtClean="0">
                <a:latin typeface="Courier"/>
                <a:cs typeface="Courier"/>
              </a:rPr>
            </a:br>
            <a:r>
              <a:rPr lang="en-US" dirty="0" smtClean="0">
                <a:latin typeface="Courier"/>
                <a:cs typeface="Courier"/>
              </a:rPr>
              <a:t>(more bin values)</a:t>
            </a:r>
            <a:br>
              <a:rPr lang="en-US" dirty="0" smtClean="0">
                <a:latin typeface="Courier"/>
                <a:cs typeface="Courier"/>
              </a:rPr>
            </a:br>
            <a:r>
              <a:rPr lang="en-US" dirty="0" smtClean="0">
                <a:latin typeface="Courier"/>
                <a:cs typeface="Courier"/>
              </a:rPr>
              <a:t>...</a:t>
            </a:r>
            <a:br>
              <a:rPr lang="en-US" dirty="0" smtClean="0">
                <a:latin typeface="Courier"/>
                <a:cs typeface="Courier"/>
              </a:rPr>
            </a:br>
            <a:r>
              <a:rPr lang="en-US" dirty="0" smtClean="0">
                <a:latin typeface="Courier"/>
                <a:cs typeface="Courier"/>
              </a:rPr>
              <a:t>      3,000</a:t>
            </a:r>
            <a:r>
              <a:rPr lang="en-US" dirty="0">
                <a:latin typeface="Courier"/>
                <a:cs typeface="Courier"/>
              </a:rPr>
              <a:t>:      1,065     75.5     95.0       11317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2,000:      1,328     85.8     97.9       10259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1,000:      1,444     97.0     99.7        9251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0:        387    100.0    100.0        8997</a:t>
            </a:r>
            <a:r>
              <a:rPr lang="en-US" dirty="0" smtClean="0">
                <a:latin typeface="Courier"/>
                <a:cs typeface="Courier"/>
              </a:rPr>
              <a:t> 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48</a:t>
            </a:fld>
            <a:endParaRPr lang="sv-SE"/>
          </a:p>
        </p:txBody>
      </p:sp>
      <p:sp>
        <p:nvSpPr>
          <p:cNvPr id="5" name="Oval 4"/>
          <p:cNvSpPr/>
          <p:nvPr/>
        </p:nvSpPr>
        <p:spPr>
          <a:xfrm>
            <a:off x="3781778" y="4162778"/>
            <a:ext cx="1241778" cy="21935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53667" y="3993446"/>
            <a:ext cx="29915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the row that corresponds to 30x coverage. </a:t>
            </a:r>
          </a:p>
          <a:p>
            <a:endParaRPr lang="en-US" dirty="0" smtClean="0"/>
          </a:p>
          <a:p>
            <a:r>
              <a:rPr lang="en-US" dirty="0" smtClean="0"/>
              <a:t>Total bases/ Est. genome size = Total coverage.</a:t>
            </a:r>
          </a:p>
          <a:p>
            <a:r>
              <a:rPr lang="en-US" dirty="0" smtClean="0"/>
              <a:t>30x / Total coverage = % bases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 flipH="1" flipV="1">
            <a:off x="1608667" y="4529667"/>
            <a:ext cx="2173111" cy="7298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65081" y="6414658"/>
            <a:ext cx="473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 corresponding to 30x is the cutoff length.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6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Assembly Diagnostics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Falcon: Overlap statistics</a:t>
            </a:r>
          </a:p>
          <a:p>
            <a:pPr lvl="1"/>
            <a:r>
              <a:rPr lang="en-US" dirty="0" smtClean="0">
                <a:latin typeface="Courier"/>
                <a:cs typeface="Courier"/>
              </a:rPr>
              <a:t>cd 1-preads_ovl/ ; </a:t>
            </a:r>
            <a:br>
              <a:rPr lang="en-US" dirty="0" smtClean="0">
                <a:latin typeface="Courier"/>
                <a:cs typeface="Courier"/>
              </a:rPr>
            </a:br>
            <a:r>
              <a:rPr lang="en-US" dirty="0" err="1" smtClean="0">
                <a:latin typeface="Courier"/>
                <a:cs typeface="Courier"/>
              </a:rPr>
              <a:t>fc_ovlp_stats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--</a:t>
            </a:r>
            <a:r>
              <a:rPr lang="en-US" dirty="0" err="1">
                <a:latin typeface="Courier"/>
                <a:cs typeface="Courier"/>
              </a:rPr>
              <a:t>fofn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merge-gather</a:t>
            </a:r>
            <a:r>
              <a:rPr lang="en-US" dirty="0">
                <a:latin typeface="Courier"/>
                <a:cs typeface="Courier"/>
              </a:rPr>
              <a:t>/</a:t>
            </a:r>
            <a:r>
              <a:rPr lang="en-US" dirty="0" err="1" smtClean="0">
                <a:latin typeface="Courier"/>
                <a:cs typeface="Courier"/>
              </a:rPr>
              <a:t>las.fofn</a:t>
            </a:r>
            <a:r>
              <a:rPr lang="en-US" dirty="0" smtClean="0">
                <a:latin typeface="Courier"/>
                <a:cs typeface="Courier"/>
              </a:rPr>
              <a:t> &gt; </a:t>
            </a:r>
            <a:r>
              <a:rPr lang="en-US" dirty="0" err="1" smtClean="0">
                <a:latin typeface="Courier"/>
                <a:cs typeface="Courier"/>
              </a:rPr>
              <a:t>ovlp_stats.txt</a:t>
            </a:r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49</a:t>
            </a:fld>
            <a:endParaRPr lang="sv-SE" dirty="0"/>
          </a:p>
        </p:txBody>
      </p:sp>
      <p:pic>
        <p:nvPicPr>
          <p:cNvPr id="5" name="Picture 4" descr="5prime_overlap_cou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1" y="2620573"/>
            <a:ext cx="3446728" cy="3505590"/>
          </a:xfrm>
          <a:prstGeom prst="rect">
            <a:avLst/>
          </a:prstGeom>
        </p:spPr>
      </p:pic>
      <p:pic>
        <p:nvPicPr>
          <p:cNvPr id="6" name="Picture 5" descr="3prime_overlap_cou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213" y="2620573"/>
            <a:ext cx="3512204" cy="35055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88425" y="6027003"/>
            <a:ext cx="3693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R</a:t>
            </a:r>
            <a:br>
              <a:rPr lang="en-US" sz="1200" dirty="0" smtClean="0">
                <a:latin typeface="Courier"/>
                <a:cs typeface="Courier"/>
              </a:rPr>
            </a:br>
            <a:r>
              <a:rPr lang="en-US" sz="1200" dirty="0" smtClean="0">
                <a:latin typeface="Courier"/>
                <a:cs typeface="Courier"/>
              </a:rPr>
              <a:t>&gt; data &lt;- </a:t>
            </a:r>
            <a:r>
              <a:rPr lang="en-US" sz="1200" dirty="0" err="1" smtClean="0">
                <a:latin typeface="Courier"/>
                <a:cs typeface="Courier"/>
              </a:rPr>
              <a:t>read.table</a:t>
            </a:r>
            <a:r>
              <a:rPr lang="en-US" sz="1200" dirty="0" smtClean="0">
                <a:latin typeface="Courier"/>
                <a:cs typeface="Courier"/>
              </a:rPr>
              <a:t>(“</a:t>
            </a:r>
            <a:r>
              <a:rPr lang="en-US" sz="1200" dirty="0" err="1" smtClean="0">
                <a:latin typeface="Courier"/>
                <a:cs typeface="Courier"/>
              </a:rPr>
              <a:t>ovlp_stats.txt</a:t>
            </a:r>
            <a:r>
              <a:rPr lang="en-US" sz="1200" dirty="0" smtClean="0">
                <a:latin typeface="Courier"/>
                <a:cs typeface="Courier"/>
              </a:rPr>
              <a:t>”)</a:t>
            </a:r>
            <a:br>
              <a:rPr lang="en-US" sz="1200" dirty="0" smtClean="0">
                <a:latin typeface="Courier"/>
                <a:cs typeface="Courier"/>
              </a:rPr>
            </a:br>
            <a:r>
              <a:rPr lang="en-US" sz="1200" dirty="0" smtClean="0">
                <a:latin typeface="Courier"/>
                <a:cs typeface="Courier"/>
              </a:rPr>
              <a:t>&gt; </a:t>
            </a:r>
            <a:r>
              <a:rPr lang="en-US" sz="1200" dirty="0" err="1" smtClean="0">
                <a:latin typeface="Courier"/>
                <a:cs typeface="Courier"/>
              </a:rPr>
              <a:t>hist</a:t>
            </a:r>
            <a:r>
              <a:rPr lang="en-US" sz="1200" dirty="0" smtClean="0">
                <a:latin typeface="Courier"/>
                <a:cs typeface="Courier"/>
              </a:rPr>
              <a:t>(data$V3,xlab=“5’ overlap”)</a:t>
            </a:r>
          </a:p>
          <a:p>
            <a:r>
              <a:rPr lang="en-US" sz="1200" dirty="0" smtClean="0">
                <a:latin typeface="Courier"/>
                <a:cs typeface="Courier"/>
              </a:rPr>
              <a:t>&gt; </a:t>
            </a:r>
            <a:r>
              <a:rPr lang="en-US" sz="1200" dirty="0" err="1" smtClean="0">
                <a:latin typeface="Courier"/>
                <a:cs typeface="Courier"/>
              </a:rPr>
              <a:t>hist</a:t>
            </a:r>
            <a:r>
              <a:rPr lang="en-US" sz="1200" dirty="0" smtClean="0">
                <a:latin typeface="Courier"/>
                <a:cs typeface="Courier"/>
              </a:rPr>
              <a:t>(data$V4,xlab=“3’ overlap”)</a:t>
            </a:r>
            <a:endParaRPr lang="en-US" sz="1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92419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read GC Bias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84" r="56774" b="46191"/>
          <a:stretch/>
        </p:blipFill>
        <p:spPr>
          <a:xfrm>
            <a:off x="1919222" y="1176758"/>
            <a:ext cx="5318142" cy="53643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5</a:t>
            </a:fld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163865" y="6382886"/>
            <a:ext cx="432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Shi et al. 2016. Nature Communications.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86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Assembly Diagnostics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Falcon: Overlap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50</a:t>
            </a:fld>
            <a:endParaRPr lang="sv-SE"/>
          </a:p>
        </p:txBody>
      </p:sp>
      <p:pic>
        <p:nvPicPr>
          <p:cNvPr id="5" name="Picture 4" descr="Overlap_frequency_density_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26" y="1498527"/>
            <a:ext cx="4198397" cy="42062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8822" y="5477351"/>
            <a:ext cx="42787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"/>
                <a:cs typeface="Courier"/>
              </a:rPr>
              <a:t>$ R</a:t>
            </a:r>
          </a:p>
          <a:p>
            <a:r>
              <a:rPr lang="en-US" sz="1400" dirty="0" smtClean="0">
                <a:latin typeface="Courier"/>
                <a:cs typeface="Courier"/>
              </a:rPr>
              <a:t>&gt; library(MASS)</a:t>
            </a:r>
          </a:p>
          <a:p>
            <a:r>
              <a:rPr lang="en-US" sz="1400" dirty="0" smtClean="0">
                <a:latin typeface="Courier"/>
                <a:cs typeface="Courier"/>
              </a:rPr>
              <a:t>&gt; data &lt;- </a:t>
            </a:r>
            <a:r>
              <a:rPr lang="en-US" sz="1400" dirty="0" err="1" smtClean="0">
                <a:latin typeface="Courier"/>
                <a:cs typeface="Courier"/>
              </a:rPr>
              <a:t>read.table</a:t>
            </a:r>
            <a:r>
              <a:rPr lang="en-US" sz="1400" dirty="0" smtClean="0">
                <a:latin typeface="Courier"/>
                <a:cs typeface="Courier"/>
              </a:rPr>
              <a:t>(“</a:t>
            </a:r>
            <a:r>
              <a:rPr lang="en-US" sz="1400" dirty="0" err="1" smtClean="0">
                <a:latin typeface="Courier"/>
                <a:cs typeface="Courier"/>
              </a:rPr>
              <a:t>ovlp_stats.txt</a:t>
            </a:r>
            <a:r>
              <a:rPr lang="en-US" sz="1400" dirty="0" smtClean="0">
                <a:latin typeface="Courier"/>
                <a:cs typeface="Courier"/>
              </a:rPr>
              <a:t>”)</a:t>
            </a:r>
          </a:p>
          <a:p>
            <a:r>
              <a:rPr lang="en-US" sz="1400" dirty="0" smtClean="0">
                <a:latin typeface="Courier"/>
                <a:cs typeface="Courier"/>
              </a:rPr>
              <a:t>&gt; plot(data$V3,data$v4)</a:t>
            </a:r>
          </a:p>
          <a:p>
            <a:r>
              <a:rPr lang="en-US" sz="1400" dirty="0" smtClean="0">
                <a:latin typeface="Courier"/>
                <a:cs typeface="Courier"/>
              </a:rPr>
              <a:t>&gt; z &lt;- kde2d(data$V3,data$v4)</a:t>
            </a:r>
          </a:p>
          <a:p>
            <a:r>
              <a:rPr lang="en-US" sz="1400" dirty="0" smtClean="0">
                <a:latin typeface="Courier"/>
                <a:cs typeface="Courier"/>
              </a:rPr>
              <a:t>&gt; contour(</a:t>
            </a:r>
            <a:r>
              <a:rPr lang="en-US" sz="1400" dirty="0" err="1" smtClean="0">
                <a:latin typeface="Courier"/>
                <a:cs typeface="Courier"/>
              </a:rPr>
              <a:t>z,add</a:t>
            </a:r>
            <a:r>
              <a:rPr lang="en-US" sz="1400" dirty="0" smtClean="0">
                <a:latin typeface="Courier"/>
                <a:cs typeface="Courier"/>
              </a:rPr>
              <a:t>=TRUE) </a:t>
            </a:r>
          </a:p>
        </p:txBody>
      </p:sp>
      <p:pic>
        <p:nvPicPr>
          <p:cNvPr id="7" name="Picture 6" descr="overlap_density_plo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653" y="1931551"/>
            <a:ext cx="4087017" cy="3773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0889" y="5704757"/>
            <a:ext cx="2434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Central density and symmetry along x=y is expected.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411111" y="4120444"/>
            <a:ext cx="874889" cy="15843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853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Assembly Diagnostics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Assembly Graph</a:t>
            </a:r>
          </a:p>
          <a:p>
            <a:pPr lvl="1"/>
            <a:r>
              <a:rPr lang="en-US" dirty="0"/>
              <a:t>Check connectedness of </a:t>
            </a:r>
            <a:r>
              <a:rPr lang="en-US" dirty="0" err="1"/>
              <a:t>contigs</a:t>
            </a:r>
            <a:endParaRPr lang="en-US" dirty="0"/>
          </a:p>
          <a:p>
            <a:pPr lvl="2"/>
            <a:r>
              <a:rPr lang="en-US" dirty="0"/>
              <a:t>Is longer range information needed?</a:t>
            </a:r>
          </a:p>
          <a:p>
            <a:pPr lvl="3"/>
            <a:r>
              <a:rPr lang="en-US" dirty="0"/>
              <a:t>Higher quality sequence material</a:t>
            </a:r>
          </a:p>
          <a:p>
            <a:pPr lvl="3"/>
            <a:r>
              <a:rPr lang="en-US" dirty="0" err="1"/>
              <a:t>BioNano</a:t>
            </a:r>
            <a:endParaRPr lang="en-US" dirty="0"/>
          </a:p>
          <a:p>
            <a:pPr lvl="3"/>
            <a:r>
              <a:rPr lang="en-US" dirty="0"/>
              <a:t>Chicago / Dovetail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51</a:t>
            </a:fld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798" y="1173870"/>
            <a:ext cx="3234148" cy="22304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03" y="3953113"/>
            <a:ext cx="8184444" cy="2173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3563" y="6352143"/>
            <a:ext cx="74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87333" y="6356350"/>
            <a:ext cx="51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27090" y="6356350"/>
            <a:ext cx="59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988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Polishing assemblies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Draft assemblies still contain many </a:t>
            </a:r>
            <a:r>
              <a:rPr lang="en-US" dirty="0" err="1" smtClean="0"/>
              <a:t>InDel</a:t>
            </a:r>
            <a:r>
              <a:rPr lang="en-US" dirty="0" smtClean="0"/>
              <a:t> and base substitution errors. </a:t>
            </a:r>
          </a:p>
          <a:p>
            <a:pPr lvl="1"/>
            <a:r>
              <a:rPr lang="en-US" dirty="0" smtClean="0"/>
              <a:t>Correction using Quiver / Arrow and </a:t>
            </a:r>
            <a:r>
              <a:rPr lang="en-US" dirty="0" err="1" smtClean="0"/>
              <a:t>PacBio</a:t>
            </a:r>
            <a:r>
              <a:rPr lang="en-US" dirty="0" smtClean="0"/>
              <a:t> 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52</a:t>
            </a:fld>
            <a:endParaRPr lang="sv-SE"/>
          </a:p>
        </p:txBody>
      </p:sp>
      <p:pic>
        <p:nvPicPr>
          <p:cNvPr id="5" name="Picture 4" descr="HGAP_poli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6" y="2409269"/>
            <a:ext cx="8543860" cy="35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25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Polishing assemblies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SMRT portal select a protocol that includes the following modules</a:t>
            </a:r>
          </a:p>
          <a:p>
            <a:pPr lvl="1"/>
            <a:r>
              <a:rPr lang="en-US" dirty="0" err="1" smtClean="0"/>
              <a:t>P_Filter</a:t>
            </a:r>
            <a:endParaRPr lang="en-US" dirty="0" smtClean="0"/>
          </a:p>
          <a:p>
            <a:pPr lvl="1"/>
            <a:r>
              <a:rPr lang="en-US" dirty="0" err="1" smtClean="0"/>
              <a:t>P_Mapping</a:t>
            </a:r>
            <a:endParaRPr lang="en-US" dirty="0" smtClean="0"/>
          </a:p>
          <a:p>
            <a:pPr lvl="1"/>
            <a:r>
              <a:rPr lang="en-US" dirty="0" err="1" smtClean="0"/>
              <a:t>P_GenomicConsensus</a:t>
            </a:r>
            <a:endParaRPr lang="en-US" dirty="0" smtClean="0"/>
          </a:p>
          <a:p>
            <a:pPr lvl="2"/>
            <a:r>
              <a:rPr lang="en-US" dirty="0" err="1" smtClean="0"/>
              <a:t>RS_Resequencing</a:t>
            </a:r>
            <a:endParaRPr lang="en-US" dirty="0" smtClean="0"/>
          </a:p>
          <a:p>
            <a:pPr lvl="2"/>
            <a:r>
              <a:rPr lang="en-US" dirty="0" err="1" smtClean="0"/>
              <a:t>RS_BridgeMapper</a:t>
            </a:r>
            <a:endParaRPr lang="en-US" dirty="0" smtClean="0"/>
          </a:p>
          <a:p>
            <a:pPr lvl="3"/>
            <a:r>
              <a:rPr lang="en-US" dirty="0" err="1" smtClean="0"/>
              <a:t>P_BridgeMapper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 run via SMRT pipe</a:t>
            </a:r>
            <a:endParaRPr lang="en-US" dirty="0"/>
          </a:p>
          <a:p>
            <a:pPr lvl="1"/>
            <a:r>
              <a:rPr lang="en-US" dirty="0" smtClean="0"/>
              <a:t>Copy the </a:t>
            </a:r>
            <a:r>
              <a:rPr lang="en-US" dirty="0" err="1" smtClean="0"/>
              <a:t>settings.xml</a:t>
            </a:r>
            <a:r>
              <a:rPr lang="en-US" dirty="0" smtClean="0"/>
              <a:t> of the dummy job</a:t>
            </a:r>
          </a:p>
          <a:p>
            <a:pPr lvl="1"/>
            <a:r>
              <a:rPr lang="en-US" dirty="0" smtClean="0"/>
              <a:t>Make the draft assembly a reference using </a:t>
            </a:r>
            <a:r>
              <a:rPr lang="en-US" dirty="0" err="1" smtClean="0"/>
              <a:t>ReferenceUploader</a:t>
            </a:r>
            <a:endParaRPr lang="en-US" dirty="0" smtClean="0"/>
          </a:p>
          <a:p>
            <a:pPr lvl="1"/>
            <a:r>
              <a:rPr lang="en-US" dirty="0" smtClean="0"/>
              <a:t>Change reference value in </a:t>
            </a:r>
            <a:r>
              <a:rPr lang="en-US" dirty="0" err="1" smtClean="0"/>
              <a:t>settings.xml</a:t>
            </a:r>
            <a:endParaRPr lang="en-US" dirty="0" smtClean="0"/>
          </a:p>
          <a:p>
            <a:pPr lvl="1"/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53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8272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Polishing assemblies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Mapper results opened with </a:t>
            </a:r>
            <a:r>
              <a:rPr lang="en-US" dirty="0" err="1" smtClean="0"/>
              <a:t>SMRTview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54</a:t>
            </a:fld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093" y="1604839"/>
            <a:ext cx="4817244" cy="2514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85" y="4119582"/>
            <a:ext cx="4384830" cy="2601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715" y="4119582"/>
            <a:ext cx="4278112" cy="260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3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Polishing assemblies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Draft assemblies still contain many </a:t>
            </a:r>
            <a:r>
              <a:rPr lang="en-US" dirty="0" err="1"/>
              <a:t>InDel</a:t>
            </a:r>
            <a:r>
              <a:rPr lang="en-US" dirty="0"/>
              <a:t> and base substitution errors. </a:t>
            </a:r>
          </a:p>
          <a:p>
            <a:pPr lvl="1"/>
            <a:r>
              <a:rPr lang="en-US" dirty="0"/>
              <a:t>Correction using </a:t>
            </a:r>
            <a:r>
              <a:rPr lang="en-US" dirty="0" err="1" smtClean="0"/>
              <a:t>Nanopolish</a:t>
            </a:r>
            <a:r>
              <a:rPr lang="en-US" dirty="0" smtClean="0"/>
              <a:t> and </a:t>
            </a:r>
            <a:r>
              <a:rPr lang="en-US" dirty="0" err="1" smtClean="0"/>
              <a:t>nanopore</a:t>
            </a:r>
            <a:r>
              <a:rPr lang="en-US" dirty="0" smtClean="0"/>
              <a:t> </a:t>
            </a:r>
            <a:r>
              <a:rPr lang="en-US" dirty="0"/>
              <a:t>reads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55</a:t>
            </a:fld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810" t="15542" r="7855" b="28323"/>
          <a:stretch/>
        </p:blipFill>
        <p:spPr>
          <a:xfrm>
            <a:off x="1072444" y="2003772"/>
            <a:ext cx="6914445" cy="3414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54225" y="6434667"/>
            <a:ext cx="379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Jared Simpson: AGBT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818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Polishing assemblies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4764" r="-1476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56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148679" y="6392334"/>
            <a:ext cx="440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Jared Simpson: AGBT 2016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237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Polishing assemblies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Polishing</a:t>
            </a:r>
          </a:p>
          <a:p>
            <a:pPr lvl="1"/>
            <a:r>
              <a:rPr lang="en-US" dirty="0" smtClean="0"/>
              <a:t>Can also be performed using </a:t>
            </a:r>
            <a:r>
              <a:rPr lang="en-US" dirty="0" err="1" smtClean="0"/>
              <a:t>Pilon</a:t>
            </a:r>
            <a:r>
              <a:rPr lang="en-US" dirty="0" smtClean="0"/>
              <a:t> and </a:t>
            </a:r>
            <a:r>
              <a:rPr lang="en-US" dirty="0" err="1" smtClean="0"/>
              <a:t>Illumina</a:t>
            </a:r>
            <a:r>
              <a:rPr lang="en-US" dirty="0" smtClean="0"/>
              <a:t> reads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57</a:t>
            </a:fld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08" y="1961771"/>
            <a:ext cx="8158169" cy="47597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7129" y="6509062"/>
            <a:ext cx="328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Walker et al. 2014. PLOS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593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 read sequencing is very dependent on sample DNA quality</a:t>
            </a:r>
          </a:p>
          <a:p>
            <a:r>
              <a:rPr lang="en-US" dirty="0" smtClean="0"/>
              <a:t>The longest reads are targeted for correction</a:t>
            </a:r>
          </a:p>
          <a:p>
            <a:r>
              <a:rPr lang="en-US" dirty="0" smtClean="0"/>
              <a:t>Correction with </a:t>
            </a:r>
            <a:r>
              <a:rPr lang="en-US" dirty="0" err="1" smtClean="0"/>
              <a:t>Illumina</a:t>
            </a:r>
            <a:r>
              <a:rPr lang="en-US" dirty="0" smtClean="0"/>
              <a:t> only does part of the read correction job</a:t>
            </a:r>
          </a:p>
          <a:p>
            <a:r>
              <a:rPr lang="en-US" dirty="0" smtClean="0"/>
              <a:t>Check basic stats</a:t>
            </a:r>
          </a:p>
          <a:p>
            <a:r>
              <a:rPr lang="en-US" dirty="0" smtClean="0"/>
              <a:t>Use the assembler output to diagnose major issues. </a:t>
            </a:r>
          </a:p>
          <a:p>
            <a:r>
              <a:rPr lang="en-US" dirty="0" smtClean="0"/>
              <a:t>Select your best assemblies</a:t>
            </a:r>
          </a:p>
          <a:p>
            <a:r>
              <a:rPr lang="en-US" dirty="0" smtClean="0"/>
              <a:t>Polish!</a:t>
            </a:r>
          </a:p>
          <a:p>
            <a:r>
              <a:rPr lang="en-US" dirty="0" smtClean="0"/>
              <a:t>Assess correctness.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58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3162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PacBio</a:t>
            </a:r>
            <a:r>
              <a:rPr lang="en-US" dirty="0" smtClean="0"/>
              <a:t> Error Profile</a:t>
            </a:r>
            <a:endParaRPr lang="en-US" dirty="0"/>
          </a:p>
        </p:txBody>
      </p:sp>
      <p:pic>
        <p:nvPicPr>
          <p:cNvPr id="6" name="Content Placeholder 5" descr="PacBio_Erroralongrea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255" r="-2425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6</a:t>
            </a:fld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204837" y="6356350"/>
            <a:ext cx="432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Koren</a:t>
            </a:r>
            <a:r>
              <a:rPr lang="en-US" dirty="0" smtClean="0"/>
              <a:t> et al. 2012. Nature Biotechnology.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323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PacBio</a:t>
            </a:r>
            <a:r>
              <a:rPr lang="en-US" dirty="0" smtClean="0"/>
              <a:t> Error Profile</a:t>
            </a:r>
            <a:endParaRPr lang="en-US" dirty="0"/>
          </a:p>
        </p:txBody>
      </p:sp>
      <p:pic>
        <p:nvPicPr>
          <p:cNvPr id="5" name="Content Placeholder 4" descr="long-read-sequencing-wehi-bioinformatics-seminar-tue-16-june-2015-24-638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" r="1467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7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573527" y="6554186"/>
            <a:ext cx="4085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T. </a:t>
            </a:r>
            <a:r>
              <a:rPr lang="en-US" sz="1200" dirty="0" err="1" smtClean="0"/>
              <a:t>Seemann</a:t>
            </a:r>
            <a:r>
              <a:rPr lang="en-US" sz="1200" dirty="0" smtClean="0"/>
              <a:t>. 2015: </a:t>
            </a:r>
            <a:r>
              <a:rPr lang="en-US" sz="1200" dirty="0" err="1" smtClean="0"/>
              <a:t>slideshare.net</a:t>
            </a:r>
            <a:r>
              <a:rPr lang="en-US" sz="1200" dirty="0" smtClean="0"/>
              <a:t>: Long read sequencing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4898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Nanopore</a:t>
            </a:r>
            <a:r>
              <a:rPr lang="en-US" dirty="0" smtClean="0"/>
              <a:t> error rate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4764" r="-1476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8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797788" y="6364113"/>
            <a:ext cx="379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Jared Simpson: AGBT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30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Correction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13716" r="-13716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Correction using </a:t>
            </a:r>
            <a:r>
              <a:rPr lang="en-US" dirty="0" err="1" smtClean="0"/>
              <a:t>Illumina</a:t>
            </a:r>
            <a:r>
              <a:rPr lang="en-US" dirty="0" smtClean="0"/>
              <a:t> reads</a:t>
            </a:r>
          </a:p>
          <a:p>
            <a:endParaRPr lang="en-US" dirty="0"/>
          </a:p>
          <a:p>
            <a:r>
              <a:rPr lang="en-US" dirty="0" err="1" smtClean="0"/>
              <a:t>Homopolymer</a:t>
            </a:r>
            <a:r>
              <a:rPr lang="en-US" dirty="0" smtClean="0"/>
              <a:t> correction, point mutations, and </a:t>
            </a:r>
            <a:r>
              <a:rPr lang="en-US" dirty="0" err="1" smtClean="0"/>
              <a:t>indels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Doesn’t correct structural errors</a:t>
            </a:r>
          </a:p>
          <a:p>
            <a:endParaRPr lang="en-US" dirty="0"/>
          </a:p>
          <a:p>
            <a:r>
              <a:rPr lang="en-US" dirty="0" smtClean="0"/>
              <a:t>Tools</a:t>
            </a:r>
          </a:p>
          <a:p>
            <a:pPr lvl="1"/>
            <a:r>
              <a:rPr lang="en-US" dirty="0" err="1" smtClean="0"/>
              <a:t>PBcR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err="1" smtClean="0"/>
              <a:t>PacBioToCA</a:t>
            </a:r>
            <a:endParaRPr lang="en-US" dirty="0" smtClean="0"/>
          </a:p>
          <a:p>
            <a:pPr lvl="1"/>
            <a:r>
              <a:rPr lang="en-US" dirty="0" smtClean="0"/>
              <a:t>LSC / </a:t>
            </a:r>
            <a:r>
              <a:rPr lang="en-US" dirty="0" err="1" smtClean="0"/>
              <a:t>LSCplus</a:t>
            </a:r>
            <a:endParaRPr lang="en-US" dirty="0" smtClean="0"/>
          </a:p>
          <a:p>
            <a:pPr lvl="1"/>
            <a:r>
              <a:rPr lang="en-US" dirty="0" err="1" smtClean="0"/>
              <a:t>LoRDEC</a:t>
            </a:r>
            <a:r>
              <a:rPr lang="en-US" dirty="0" smtClean="0"/>
              <a:t> (de </a:t>
            </a:r>
            <a:r>
              <a:rPr lang="en-US" dirty="0" err="1" smtClean="0"/>
              <a:t>Bruijn</a:t>
            </a:r>
            <a:r>
              <a:rPr lang="en-US" dirty="0" smtClean="0"/>
              <a:t> graph)</a:t>
            </a:r>
          </a:p>
          <a:p>
            <a:pPr lvl="1"/>
            <a:r>
              <a:rPr lang="en-US" dirty="0" err="1" smtClean="0"/>
              <a:t>Proovread</a:t>
            </a:r>
            <a:endParaRPr lang="en-US" dirty="0" smtClean="0"/>
          </a:p>
          <a:p>
            <a:pPr lvl="1"/>
            <a:r>
              <a:rPr lang="en-US" dirty="0" err="1" smtClean="0"/>
              <a:t>ECTools</a:t>
            </a:r>
            <a:endParaRPr lang="en-US" dirty="0" smtClean="0"/>
          </a:p>
          <a:p>
            <a:pPr lvl="1"/>
            <a:r>
              <a:rPr lang="en-US" dirty="0" err="1" smtClean="0"/>
              <a:t>Jabba</a:t>
            </a:r>
            <a:r>
              <a:rPr lang="en-US" dirty="0" smtClean="0"/>
              <a:t> (de </a:t>
            </a:r>
            <a:r>
              <a:rPr lang="en-US" dirty="0" err="1" smtClean="0"/>
              <a:t>Bruijn</a:t>
            </a:r>
            <a:r>
              <a:rPr lang="en-US" dirty="0" smtClean="0"/>
              <a:t> graph)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9</a:t>
            </a:fld>
            <a:endParaRPr lang="sv-SE"/>
          </a:p>
        </p:txBody>
      </p:sp>
      <p:sp>
        <p:nvSpPr>
          <p:cNvPr id="9" name="TextBox 8"/>
          <p:cNvSpPr txBox="1"/>
          <p:nvPr/>
        </p:nvSpPr>
        <p:spPr>
          <a:xfrm>
            <a:off x="204837" y="6356350"/>
            <a:ext cx="432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Koren</a:t>
            </a:r>
            <a:r>
              <a:rPr lang="en-US" dirty="0" smtClean="0"/>
              <a:t> et al. 2012. Nature Biotechnology.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60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9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1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5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6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7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8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SciLifeLab.thmx</Template>
  <TotalTime>26583</TotalTime>
  <Words>2266</Words>
  <Application>Microsoft Macintosh PowerPoint</Application>
  <PresentationFormat>On-screen Show (4:3)</PresentationFormat>
  <Paragraphs>416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1_Office-tema</vt:lpstr>
      <vt:lpstr>2_Office-tema</vt:lpstr>
      <vt:lpstr>3_Office-tema</vt:lpstr>
      <vt:lpstr>4_Office-tema</vt:lpstr>
      <vt:lpstr>5_Office-tema</vt:lpstr>
      <vt:lpstr>6_Office-tema</vt:lpstr>
      <vt:lpstr>SciLifeLab</vt:lpstr>
      <vt:lpstr>7_Office-tema</vt:lpstr>
      <vt:lpstr>8_Office-tema</vt:lpstr>
      <vt:lpstr>9_Office-tema</vt:lpstr>
      <vt:lpstr>1_SciLifeLab</vt:lpstr>
      <vt:lpstr>PowerPoint Presentation</vt:lpstr>
      <vt:lpstr>Outline</vt:lpstr>
      <vt:lpstr>Pacific Biosciences</vt:lpstr>
      <vt:lpstr>Oxford Nanopore</vt:lpstr>
      <vt:lpstr>Short read GC Bias</vt:lpstr>
      <vt:lpstr>PacBio Error Profile</vt:lpstr>
      <vt:lpstr>PacBio Error Profile</vt:lpstr>
      <vt:lpstr>Nanopore error rate</vt:lpstr>
      <vt:lpstr>Read Correction</vt:lpstr>
      <vt:lpstr>Read Correction</vt:lpstr>
      <vt:lpstr>Read Correction</vt:lpstr>
      <vt:lpstr>Read Correction</vt:lpstr>
      <vt:lpstr>Read Correction</vt:lpstr>
      <vt:lpstr>Read Assembly</vt:lpstr>
      <vt:lpstr>HGAP</vt:lpstr>
      <vt:lpstr>HGAP</vt:lpstr>
      <vt:lpstr>HGAP</vt:lpstr>
      <vt:lpstr>HGAP</vt:lpstr>
      <vt:lpstr>HGAP</vt:lpstr>
      <vt:lpstr>HGAP</vt:lpstr>
      <vt:lpstr>HGAP</vt:lpstr>
      <vt:lpstr>HGAP</vt:lpstr>
      <vt:lpstr>HGAP</vt:lpstr>
      <vt:lpstr>HGAP</vt:lpstr>
      <vt:lpstr>HGAP</vt:lpstr>
      <vt:lpstr>HGAP</vt:lpstr>
      <vt:lpstr>HGAP</vt:lpstr>
      <vt:lpstr>HGAP</vt:lpstr>
      <vt:lpstr>HGAP</vt:lpstr>
      <vt:lpstr>Canu</vt:lpstr>
      <vt:lpstr>Canu</vt:lpstr>
      <vt:lpstr>Falcon</vt:lpstr>
      <vt:lpstr>Falcon</vt:lpstr>
      <vt:lpstr>Falcon</vt:lpstr>
      <vt:lpstr>Falcon</vt:lpstr>
      <vt:lpstr>Falcon</vt:lpstr>
      <vt:lpstr>Falcon</vt:lpstr>
      <vt:lpstr>Falcon</vt:lpstr>
      <vt:lpstr>Falcon</vt:lpstr>
      <vt:lpstr>Falcon</vt:lpstr>
      <vt:lpstr>Falcon</vt:lpstr>
      <vt:lpstr>Falcon</vt:lpstr>
      <vt:lpstr>Falcon</vt:lpstr>
      <vt:lpstr>Miniasm and Racon</vt:lpstr>
      <vt:lpstr>Alternative PacBio Assemblers</vt:lpstr>
      <vt:lpstr>Preliminary Assembly Diagnostics</vt:lpstr>
      <vt:lpstr>Preliminary Assembly Diagnostics</vt:lpstr>
      <vt:lpstr>Preliminary Assembly Diagnostics</vt:lpstr>
      <vt:lpstr>Preliminary Assembly Diagnostics</vt:lpstr>
      <vt:lpstr>Preliminary Assembly Diagnostics</vt:lpstr>
      <vt:lpstr>Preliminary Assembly Diagnostics</vt:lpstr>
      <vt:lpstr>Polishing assemblies</vt:lpstr>
      <vt:lpstr>Polishing assemblies</vt:lpstr>
      <vt:lpstr>Polishing assemblies</vt:lpstr>
      <vt:lpstr>Polishing assemblies</vt:lpstr>
      <vt:lpstr>Polishing assemblies</vt:lpstr>
      <vt:lpstr>Polishing assemblies</vt:lpstr>
      <vt:lpstr>Summary</vt:lpstr>
    </vt:vector>
  </TitlesOfParts>
  <Company>BILS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PacBio Assembly</dc:title>
  <dc:creator>Mahesh Panchal</dc:creator>
  <cp:lastModifiedBy>Mahesh Panchal</cp:lastModifiedBy>
  <cp:revision>241</cp:revision>
  <dcterms:created xsi:type="dcterms:W3CDTF">2016-10-28T14:53:03Z</dcterms:created>
  <dcterms:modified xsi:type="dcterms:W3CDTF">2017-11-14T13:26:23Z</dcterms:modified>
</cp:coreProperties>
</file>